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8" r:id="rId2"/>
    <p:sldId id="274" r:id="rId3"/>
    <p:sldId id="277" r:id="rId4"/>
    <p:sldId id="259" r:id="rId5"/>
    <p:sldId id="260" r:id="rId6"/>
    <p:sldId id="261" r:id="rId7"/>
    <p:sldId id="262" r:id="rId8"/>
    <p:sldId id="263" r:id="rId9"/>
    <p:sldId id="264" r:id="rId10"/>
    <p:sldId id="265" r:id="rId11"/>
    <p:sldId id="266" r:id="rId12"/>
    <p:sldId id="275" r:id="rId13"/>
    <p:sldId id="267" r:id="rId14"/>
    <p:sldId id="268" r:id="rId15"/>
    <p:sldId id="269" r:id="rId16"/>
    <p:sldId id="270" r:id="rId17"/>
    <p:sldId id="276" r:id="rId18"/>
    <p:sldId id="271" r:id="rId19"/>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79C5FE39-6395-4F19-86E4-E502FEDD7161}" type="datetimeFigureOut">
              <a:rPr lang="en-GB" smtClean="0"/>
              <a:t>16/05/2023</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AD490E87-5689-47EB-84EE-D7BBB597155F}" type="slidenum">
              <a:rPr lang="en-GB" smtClean="0"/>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A0F4CB7-2C69-4130-8240-153E36201229}" type="datetimeFigureOut">
              <a:rPr lang="en-GB" smtClean="0"/>
              <a:pPr/>
              <a:t>16/05/2023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33F72D-D269-4D5B-A5EE-DEE767F9E713}"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A0F4CB7-2C69-4130-8240-153E36201229}" type="datetimeFigureOut">
              <a:rPr lang="en-GB" smtClean="0"/>
              <a:pPr/>
              <a:t>16/05/2023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33F72D-D269-4D5B-A5EE-DEE767F9E713}"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0F4CB7-2C69-4130-8240-153E36201229}" type="datetimeFigureOut">
              <a:rPr lang="en-GB" smtClean="0"/>
              <a:pPr/>
              <a:t>16/05/2023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33F72D-D269-4D5B-A5EE-DEE767F9E713}"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A0F4CB7-2C69-4130-8240-153E36201229}" type="datetimeFigureOut">
              <a:rPr lang="en-GB" smtClean="0"/>
              <a:pPr/>
              <a:t>16/05/2023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533F72D-D269-4D5B-A5EE-DEE767F9E713}"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A0F4CB7-2C69-4130-8240-153E36201229}" type="datetimeFigureOut">
              <a:rPr lang="en-GB" smtClean="0"/>
              <a:pPr/>
              <a:t>16/05/2023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533F72D-D269-4D5B-A5EE-DEE767F9E713}"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A0F4CB7-2C69-4130-8240-153E36201229}" type="datetimeFigureOut">
              <a:rPr lang="en-GB" smtClean="0"/>
              <a:pPr/>
              <a:t>16/05/2023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533F72D-D269-4D5B-A5EE-DEE767F9E713}"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0F4CB7-2C69-4130-8240-153E36201229}" type="datetimeFigureOut">
              <a:rPr lang="en-GB" smtClean="0"/>
              <a:pPr/>
              <a:t>16/05/2023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533F72D-D269-4D5B-A5EE-DEE767F9E713}"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A0F4CB7-2C69-4130-8240-153E36201229}" type="datetimeFigureOut">
              <a:rPr lang="en-GB" smtClean="0"/>
              <a:pPr/>
              <a:t>16/05/2023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533F72D-D269-4D5B-A5EE-DEE767F9E713}"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A0F4CB7-2C69-4130-8240-153E36201229}" type="datetimeFigureOut">
              <a:rPr lang="en-GB" smtClean="0"/>
              <a:pPr/>
              <a:t>16/05/2023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533F72D-D269-4D5B-A5EE-DEE767F9E713}"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A0F4CB7-2C69-4130-8240-153E36201229}" type="datetimeFigureOut">
              <a:rPr lang="en-GB" smtClean="0"/>
              <a:pPr/>
              <a:t>16/05/2023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33F72D-D269-4D5B-A5EE-DEE767F9E713}"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A0F4CB7-2C69-4130-8240-153E36201229}" type="datetimeFigureOut">
              <a:rPr lang="en-GB" smtClean="0"/>
              <a:pPr/>
              <a:t>16/05/2023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33F72D-D269-4D5B-A5EE-DEE767F9E713}"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0F4CB7-2C69-4130-8240-153E36201229}" type="datetimeFigureOut">
              <a:rPr lang="en-GB" smtClean="0"/>
              <a:pPr/>
              <a:t>16/05/2023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33F72D-D269-4D5B-A5EE-DEE767F9E713}"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with medium confidence">
            <a:extLst>
              <a:ext uri="{FF2B5EF4-FFF2-40B4-BE49-F238E27FC236}">
                <a16:creationId xmlns:a16="http://schemas.microsoft.com/office/drawing/2014/main" id="{D9B1416B-60C1-6906-6FE6-73A3CEBC0A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142"/>
            <a:ext cx="9144000" cy="685571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itle.jpg"/>
          <p:cNvPicPr>
            <a:picLocks noChangeAspect="1"/>
          </p:cNvPicPr>
          <p:nvPr/>
        </p:nvPicPr>
        <p:blipFill>
          <a:blip r:embed="rId2" cstate="print"/>
          <a:stretch>
            <a:fillRect/>
          </a:stretch>
        </p:blipFill>
        <p:spPr>
          <a:xfrm>
            <a:off x="3396000" y="524715"/>
            <a:ext cx="2073432" cy="915730"/>
          </a:xfrm>
          <a:prstGeom prst="rect">
            <a:avLst/>
          </a:prstGeom>
        </p:spPr>
      </p:pic>
      <p:sp>
        <p:nvSpPr>
          <p:cNvPr id="6" name="Content Placeholder 2"/>
          <p:cNvSpPr>
            <a:spLocks noGrp="1"/>
          </p:cNvSpPr>
          <p:nvPr>
            <p:ph idx="1"/>
          </p:nvPr>
        </p:nvSpPr>
        <p:spPr>
          <a:xfrm>
            <a:off x="420672" y="2132856"/>
            <a:ext cx="8543816" cy="3888432"/>
          </a:xfrm>
        </p:spPr>
        <p:txBody>
          <a:bodyPr>
            <a:noAutofit/>
          </a:bodyPr>
          <a:lstStyle/>
          <a:p>
            <a:pPr lvl="0">
              <a:buNone/>
            </a:pPr>
            <a:r>
              <a:rPr lang="en-GB" sz="2800" b="1" dirty="0">
                <a:solidFill>
                  <a:srgbClr val="FF0000"/>
                </a:solidFill>
                <a:latin typeface="Tw Cen MT" panose="020B0602020104020603" pitchFamily="34" charset="0"/>
              </a:rPr>
              <a:t>Today you are going to: </a:t>
            </a:r>
          </a:p>
          <a:p>
            <a:pPr lvl="0"/>
            <a:r>
              <a:rPr lang="en-GB" sz="2800" dirty="0">
                <a:latin typeface="Tw Cen MT" panose="020B0602020104020603" pitchFamily="34" charset="0"/>
              </a:rPr>
              <a:t>Learn what a mini saga is and how to write one</a:t>
            </a:r>
          </a:p>
          <a:p>
            <a:pPr lvl="0"/>
            <a:r>
              <a:rPr lang="en-GB" sz="2800" dirty="0">
                <a:latin typeface="Tw Cen MT" panose="020B0602020104020603" pitchFamily="34" charset="0"/>
              </a:rPr>
              <a:t>Discuss your ideas, offer opinions and suggestions in a group discussion</a:t>
            </a:r>
          </a:p>
          <a:p>
            <a:pPr lvl="0"/>
            <a:r>
              <a:rPr lang="en-GB" sz="2800" dirty="0">
                <a:latin typeface="Tw Cen MT" panose="020B0602020104020603" pitchFamily="34" charset="0"/>
              </a:rPr>
              <a:t>Expand your vocabulary</a:t>
            </a:r>
          </a:p>
          <a:p>
            <a:pPr lvl="0"/>
            <a:r>
              <a:rPr lang="en-GB" sz="2800" dirty="0">
                <a:latin typeface="Tw Cen MT" panose="020B0602020104020603" pitchFamily="34" charset="0"/>
              </a:rPr>
              <a:t>Plan, draft and write a mini saga for </a:t>
            </a:r>
            <a:br>
              <a:rPr lang="en-GB" sz="2800" dirty="0">
                <a:latin typeface="Tw Cen MT" panose="020B0602020104020603" pitchFamily="34" charset="0"/>
              </a:rPr>
            </a:br>
            <a:r>
              <a:rPr lang="en-GB" sz="2800" dirty="0">
                <a:latin typeface="Tw Cen MT" panose="020B0602020104020603" pitchFamily="34" charset="0"/>
              </a:rPr>
              <a:t>‘Ancient Adventures’ creative writing competition</a:t>
            </a:r>
          </a:p>
        </p:txBody>
      </p:sp>
      <p:pic>
        <p:nvPicPr>
          <p:cNvPr id="7" name="Picture 6" descr="Splat red.jpg"/>
          <p:cNvPicPr>
            <a:picLocks noChangeAspect="1"/>
          </p:cNvPicPr>
          <p:nvPr/>
        </p:nvPicPr>
        <p:blipFill>
          <a:blip r:embed="rId3" cstate="print"/>
          <a:stretch>
            <a:fillRect/>
          </a:stretch>
        </p:blipFill>
        <p:spPr>
          <a:xfrm>
            <a:off x="7308304" y="548680"/>
            <a:ext cx="1372551" cy="136815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itle.jpg"/>
          <p:cNvPicPr>
            <a:picLocks noChangeAspect="1"/>
          </p:cNvPicPr>
          <p:nvPr/>
        </p:nvPicPr>
        <p:blipFill>
          <a:blip r:embed="rId2" cstate="print"/>
          <a:stretch>
            <a:fillRect/>
          </a:stretch>
        </p:blipFill>
        <p:spPr>
          <a:xfrm>
            <a:off x="3396000" y="524715"/>
            <a:ext cx="2073432" cy="915730"/>
          </a:xfrm>
          <a:prstGeom prst="rect">
            <a:avLst/>
          </a:prstGeom>
        </p:spPr>
      </p:pic>
      <p:sp>
        <p:nvSpPr>
          <p:cNvPr id="6" name="Content Placeholder 2"/>
          <p:cNvSpPr>
            <a:spLocks noGrp="1"/>
          </p:cNvSpPr>
          <p:nvPr>
            <p:ph idx="1"/>
          </p:nvPr>
        </p:nvSpPr>
        <p:spPr>
          <a:xfrm>
            <a:off x="456243" y="2204864"/>
            <a:ext cx="8579296" cy="3456384"/>
          </a:xfrm>
        </p:spPr>
        <p:txBody>
          <a:bodyPr>
            <a:normAutofit fontScale="92500" lnSpcReduction="10000"/>
          </a:bodyPr>
          <a:lstStyle/>
          <a:p>
            <a:pPr marL="0" lvl="0" indent="0">
              <a:buNone/>
            </a:pPr>
            <a:r>
              <a:rPr lang="en-GB" sz="2400" dirty="0">
                <a:latin typeface="Tw Cen MT" panose="020B0602020104020603" pitchFamily="34" charset="0"/>
              </a:rPr>
              <a:t>Grab a pen/pencil if you have paper or a worksheet to write on.</a:t>
            </a:r>
          </a:p>
          <a:p>
            <a:pPr marL="0" lvl="0" indent="0">
              <a:buNone/>
            </a:pPr>
            <a:endParaRPr lang="en-GB" sz="2400" dirty="0">
              <a:latin typeface="Tw Cen MT" panose="020B0602020104020603" pitchFamily="34" charset="0"/>
            </a:endParaRPr>
          </a:p>
          <a:p>
            <a:pPr marL="0" lvl="0" indent="0">
              <a:buNone/>
            </a:pPr>
            <a:r>
              <a:rPr lang="en-GB" sz="2400" dirty="0">
                <a:latin typeface="Tw Cen MT" panose="020B0602020104020603" pitchFamily="34" charset="0"/>
              </a:rPr>
              <a:t>OR</a:t>
            </a:r>
          </a:p>
          <a:p>
            <a:pPr marL="0" lvl="0" indent="0">
              <a:buNone/>
            </a:pPr>
            <a:endParaRPr lang="en-GB" sz="2400" dirty="0">
              <a:latin typeface="Tw Cen MT" panose="020B0602020104020603" pitchFamily="34" charset="0"/>
            </a:endParaRPr>
          </a:p>
          <a:p>
            <a:pPr marL="0" lvl="0" indent="0">
              <a:buNone/>
            </a:pPr>
            <a:r>
              <a:rPr lang="en-GB" sz="2400" dirty="0">
                <a:latin typeface="Tw Cen MT" panose="020B0602020104020603" pitchFamily="34" charset="0"/>
              </a:rPr>
              <a:t>You might be asked to type your work in the Online Writing Portal during this lesson.</a:t>
            </a:r>
          </a:p>
          <a:p>
            <a:pPr marL="0" lvl="0" indent="0">
              <a:buNone/>
            </a:pPr>
            <a:endParaRPr lang="en-GB" sz="2400" dirty="0">
              <a:latin typeface="Tw Cen MT" panose="020B0602020104020603" pitchFamily="34" charset="0"/>
            </a:endParaRPr>
          </a:p>
          <a:p>
            <a:pPr marL="0" lvl="0" indent="0" algn="ctr">
              <a:buNone/>
            </a:pPr>
            <a:r>
              <a:rPr lang="en-GB" sz="2400" b="1" dirty="0">
                <a:latin typeface="Tw Cen MT" panose="020B0602020104020603" pitchFamily="34" charset="0"/>
              </a:rPr>
              <a:t>Your teacher will let you know which option </a:t>
            </a:r>
            <a:br>
              <a:rPr lang="en-GB" sz="2400" b="1" dirty="0">
                <a:latin typeface="Tw Cen MT" panose="020B0602020104020603" pitchFamily="34" charset="0"/>
              </a:rPr>
            </a:br>
            <a:r>
              <a:rPr lang="en-GB" sz="2400" b="1" dirty="0">
                <a:latin typeface="Tw Cen MT" panose="020B0602020104020603" pitchFamily="34" charset="0"/>
              </a:rPr>
              <a:t>you are using now!</a:t>
            </a:r>
          </a:p>
        </p:txBody>
      </p:sp>
      <p:pic>
        <p:nvPicPr>
          <p:cNvPr id="7" name="Picture 6" descr="Splat red.jpg"/>
          <p:cNvPicPr>
            <a:picLocks noChangeAspect="1"/>
          </p:cNvPicPr>
          <p:nvPr/>
        </p:nvPicPr>
        <p:blipFill>
          <a:blip r:embed="rId3" cstate="print"/>
          <a:stretch>
            <a:fillRect/>
          </a:stretch>
        </p:blipFill>
        <p:spPr>
          <a:xfrm>
            <a:off x="7308304" y="548680"/>
            <a:ext cx="1372551" cy="1368152"/>
          </a:xfrm>
          <a:prstGeom prst="rect">
            <a:avLst/>
          </a:prstGeom>
        </p:spPr>
      </p:pic>
    </p:spTree>
    <p:extLst>
      <p:ext uri="{BB962C8B-B14F-4D97-AF65-F5344CB8AC3E}">
        <p14:creationId xmlns:p14="http://schemas.microsoft.com/office/powerpoint/2010/main" val="2861175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700808"/>
            <a:ext cx="8229600" cy="1108719"/>
          </a:xfrm>
        </p:spPr>
        <p:txBody>
          <a:bodyPr>
            <a:normAutofit/>
          </a:bodyPr>
          <a:lstStyle/>
          <a:p>
            <a:pPr algn="ctr">
              <a:buNone/>
            </a:pPr>
            <a:r>
              <a:rPr lang="en-GB" sz="3600" dirty="0">
                <a:latin typeface="Tw Cen MT" pitchFamily="34" charset="0"/>
                <a:ea typeface="Geared Slab" pitchFamily="2" charset="0"/>
              </a:rPr>
              <a:t>What is a Mini Saga?</a:t>
            </a:r>
          </a:p>
        </p:txBody>
      </p:sp>
      <p:sp>
        <p:nvSpPr>
          <p:cNvPr id="6" name="Content Placeholder 2"/>
          <p:cNvSpPr txBox="1">
            <a:spLocks/>
          </p:cNvSpPr>
          <p:nvPr/>
        </p:nvSpPr>
        <p:spPr>
          <a:xfrm>
            <a:off x="467544" y="2996952"/>
            <a:ext cx="8229600" cy="3168352"/>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GB" sz="2500" dirty="0">
                <a:latin typeface="Tw Cen MT" pitchFamily="34" charset="0"/>
                <a:ea typeface="Geared Slab" pitchFamily="2" charset="0"/>
                <a:cs typeface="Arial" pitchFamily="34" charset="0"/>
              </a:rPr>
              <a:t>A mini saga is a story told in up to 100 words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2500" b="0" i="0" u="none" strike="noStrike" kern="1200" cap="none" spc="0" normalizeH="0" baseline="0" noProof="0" dirty="0">
                <a:ln>
                  <a:noFill/>
                </a:ln>
                <a:solidFill>
                  <a:schemeClr val="tx1"/>
                </a:solidFill>
                <a:effectLst/>
                <a:uLnTx/>
                <a:uFillTx/>
                <a:latin typeface="Tw Cen MT" pitchFamily="34" charset="0"/>
                <a:ea typeface="Geared Slab" pitchFamily="2" charset="0"/>
                <a:cs typeface="Arial" pitchFamily="34" charset="0"/>
              </a:rPr>
              <a:t>It</a:t>
            </a:r>
            <a:r>
              <a:rPr kumimoji="0" lang="en-GB" sz="2500" b="0" i="0" u="none" strike="noStrike" kern="1200" cap="none" spc="0" normalizeH="0" noProof="0" dirty="0">
                <a:ln>
                  <a:noFill/>
                </a:ln>
                <a:solidFill>
                  <a:schemeClr val="tx1"/>
                </a:solidFill>
                <a:effectLst/>
                <a:uLnTx/>
                <a:uFillTx/>
                <a:latin typeface="Tw Cen MT" pitchFamily="34" charset="0"/>
                <a:ea typeface="Geared Slab" pitchFamily="2" charset="0"/>
                <a:cs typeface="Arial" pitchFamily="34" charset="0"/>
              </a:rPr>
              <a:t> must have a beginning, middle and an end</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GB" sz="2500" baseline="0" dirty="0">
                <a:latin typeface="Tw Cen MT" pitchFamily="34" charset="0"/>
                <a:ea typeface="Geared Slab" pitchFamily="2" charset="0"/>
                <a:cs typeface="Arial" pitchFamily="34" charset="0"/>
              </a:rPr>
              <a:t>It</a:t>
            </a:r>
            <a:r>
              <a:rPr lang="en-GB" sz="2500" dirty="0">
                <a:latin typeface="Tw Cen MT" pitchFamily="34" charset="0"/>
                <a:ea typeface="Geared Slab" pitchFamily="2" charset="0"/>
                <a:cs typeface="Arial" pitchFamily="34" charset="0"/>
              </a:rPr>
              <a:t> must be original – you can be inspired by any historical figure or period in history</a:t>
            </a:r>
            <a:endParaRPr kumimoji="0" lang="en-GB" sz="2500" b="0" i="0" u="none" strike="noStrike" kern="1200" cap="none" spc="0" normalizeH="0" baseline="0" noProof="0" dirty="0">
              <a:ln>
                <a:noFill/>
              </a:ln>
              <a:solidFill>
                <a:schemeClr val="tx1"/>
              </a:solidFill>
              <a:effectLst/>
              <a:uLnTx/>
              <a:uFillTx/>
              <a:latin typeface="Tw Cen MT" pitchFamily="34" charset="0"/>
              <a:ea typeface="Geared Slab" pitchFamily="2" charset="0"/>
              <a:cs typeface="Arial" pitchFamily="34" charset="0"/>
            </a:endParaRPr>
          </a:p>
        </p:txBody>
      </p:sp>
      <p:pic>
        <p:nvPicPr>
          <p:cNvPr id="8" name="Picture 7" descr="Title.jpg"/>
          <p:cNvPicPr>
            <a:picLocks noChangeAspect="1"/>
          </p:cNvPicPr>
          <p:nvPr/>
        </p:nvPicPr>
        <p:blipFill>
          <a:blip r:embed="rId2" cstate="print"/>
          <a:stretch>
            <a:fillRect/>
          </a:stretch>
        </p:blipFill>
        <p:spPr>
          <a:xfrm>
            <a:off x="3396000" y="524715"/>
            <a:ext cx="2073432" cy="915730"/>
          </a:xfrm>
          <a:prstGeom prst="rect">
            <a:avLst/>
          </a:prstGeom>
        </p:spPr>
      </p:pic>
      <p:pic>
        <p:nvPicPr>
          <p:cNvPr id="9" name="Picture 8" descr="Splat blue.jpg"/>
          <p:cNvPicPr>
            <a:picLocks noChangeAspect="1"/>
          </p:cNvPicPr>
          <p:nvPr/>
        </p:nvPicPr>
        <p:blipFill>
          <a:blip r:embed="rId3" cstate="print"/>
          <a:stretch>
            <a:fillRect/>
          </a:stretch>
        </p:blipFill>
        <p:spPr>
          <a:xfrm>
            <a:off x="467544" y="332656"/>
            <a:ext cx="1174159" cy="118636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395536" y="1844824"/>
            <a:ext cx="8229600" cy="1108719"/>
          </a:xfrm>
        </p:spPr>
        <p:txBody>
          <a:bodyPr/>
          <a:lstStyle/>
          <a:p>
            <a:pPr algn="ctr">
              <a:buNone/>
            </a:pPr>
            <a:r>
              <a:rPr lang="en-GB" dirty="0">
                <a:latin typeface="Tw Cen MT" pitchFamily="34" charset="0"/>
                <a:ea typeface="Geared Slab" pitchFamily="2" charset="0"/>
              </a:rPr>
              <a:t>What is a Story?</a:t>
            </a:r>
          </a:p>
        </p:txBody>
      </p:sp>
      <p:sp>
        <p:nvSpPr>
          <p:cNvPr id="6" name="Content Placeholder 2"/>
          <p:cNvSpPr txBox="1">
            <a:spLocks/>
          </p:cNvSpPr>
          <p:nvPr/>
        </p:nvSpPr>
        <p:spPr>
          <a:xfrm>
            <a:off x="467544" y="2996952"/>
            <a:ext cx="8229600" cy="3168352"/>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GB" sz="2500" noProof="0" dirty="0">
                <a:latin typeface="Tw Cen MT" pitchFamily="34" charset="0"/>
                <a:ea typeface="Geared Slab" pitchFamily="2" charset="0"/>
                <a:cs typeface="Arial" pitchFamily="34" charset="0"/>
              </a:rPr>
              <a:t>Tell your teacher your favourite historical event or story from history</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2500" b="0" i="0" u="none" strike="noStrike" kern="1200" cap="none" spc="0" normalizeH="0" baseline="0" dirty="0">
                <a:ln>
                  <a:noFill/>
                </a:ln>
                <a:solidFill>
                  <a:schemeClr val="tx1"/>
                </a:solidFill>
                <a:effectLst/>
                <a:uLnTx/>
                <a:uFillTx/>
                <a:latin typeface="Tw Cen MT" pitchFamily="34" charset="0"/>
                <a:ea typeface="Geared Slab" pitchFamily="2" charset="0"/>
                <a:cs typeface="Arial" pitchFamily="34" charset="0"/>
              </a:rPr>
              <a:t>Your</a:t>
            </a:r>
            <a:r>
              <a:rPr kumimoji="0" lang="en-GB" sz="2500" b="0" i="0" u="none" strike="noStrike" kern="1200" cap="none" spc="0" normalizeH="0" dirty="0">
                <a:ln>
                  <a:noFill/>
                </a:ln>
                <a:solidFill>
                  <a:schemeClr val="tx1"/>
                </a:solidFill>
                <a:effectLst/>
                <a:uLnTx/>
                <a:uFillTx/>
                <a:latin typeface="Tw Cen MT" pitchFamily="34" charset="0"/>
                <a:ea typeface="Geared Slab" pitchFamily="2" charset="0"/>
                <a:cs typeface="Arial" pitchFamily="34" charset="0"/>
              </a:rPr>
              <a:t> teacher will pick one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GB" sz="2500" baseline="0" noProof="0" dirty="0">
                <a:latin typeface="Tw Cen MT" pitchFamily="34" charset="0"/>
                <a:ea typeface="Geared Slab" pitchFamily="2" charset="0"/>
                <a:cs typeface="Arial" pitchFamily="34" charset="0"/>
              </a:rPr>
              <a:t>Can</a:t>
            </a:r>
            <a:r>
              <a:rPr lang="en-GB" sz="2500" noProof="0" dirty="0">
                <a:latin typeface="Tw Cen MT" pitchFamily="34" charset="0"/>
                <a:ea typeface="Geared Slab" pitchFamily="2" charset="0"/>
                <a:cs typeface="Arial" pitchFamily="34" charset="0"/>
              </a:rPr>
              <a:t> you tell your teacher what happens using as few words as possible?</a:t>
            </a:r>
            <a:endParaRPr kumimoji="0" lang="en-GB" sz="2500" b="0" i="0" u="none" strike="noStrike" kern="1200" cap="none" spc="0" normalizeH="0" baseline="0" noProof="0" dirty="0">
              <a:ln>
                <a:noFill/>
              </a:ln>
              <a:solidFill>
                <a:schemeClr val="tx1"/>
              </a:solidFill>
              <a:effectLst/>
              <a:uLnTx/>
              <a:uFillTx/>
              <a:latin typeface="Tw Cen MT" pitchFamily="34" charset="0"/>
              <a:ea typeface="Geared Slab" pitchFamily="2" charset="0"/>
              <a:cs typeface="Arial" pitchFamily="34" charset="0"/>
            </a:endParaRPr>
          </a:p>
        </p:txBody>
      </p:sp>
      <p:pic>
        <p:nvPicPr>
          <p:cNvPr id="8" name="Picture 7" descr="Title.jpg"/>
          <p:cNvPicPr>
            <a:picLocks noChangeAspect="1"/>
          </p:cNvPicPr>
          <p:nvPr/>
        </p:nvPicPr>
        <p:blipFill>
          <a:blip r:embed="rId2" cstate="print"/>
          <a:stretch>
            <a:fillRect/>
          </a:stretch>
        </p:blipFill>
        <p:spPr>
          <a:xfrm>
            <a:off x="3396000" y="524715"/>
            <a:ext cx="2073432" cy="915730"/>
          </a:xfrm>
          <a:prstGeom prst="rect">
            <a:avLst/>
          </a:prstGeom>
        </p:spPr>
      </p:pic>
      <p:pic>
        <p:nvPicPr>
          <p:cNvPr id="9" name="Picture 8" descr="Splat red.jpg"/>
          <p:cNvPicPr>
            <a:picLocks noChangeAspect="1"/>
          </p:cNvPicPr>
          <p:nvPr/>
        </p:nvPicPr>
        <p:blipFill>
          <a:blip r:embed="rId3" cstate="print"/>
          <a:stretch>
            <a:fillRect/>
          </a:stretch>
        </p:blipFill>
        <p:spPr>
          <a:xfrm>
            <a:off x="7308304" y="548680"/>
            <a:ext cx="1372551" cy="136815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67544" y="1412777"/>
            <a:ext cx="8229600" cy="720080"/>
          </a:xfrm>
        </p:spPr>
        <p:txBody>
          <a:bodyPr/>
          <a:lstStyle/>
          <a:p>
            <a:pPr algn="ctr">
              <a:buNone/>
            </a:pPr>
            <a:r>
              <a:rPr lang="en-GB" dirty="0">
                <a:latin typeface="Tw Cen MT" pitchFamily="34" charset="0"/>
                <a:ea typeface="Geared Slab" pitchFamily="2" charset="0"/>
              </a:rPr>
              <a:t>A Story’s Structure</a:t>
            </a:r>
          </a:p>
        </p:txBody>
      </p:sp>
      <p:sp>
        <p:nvSpPr>
          <p:cNvPr id="6" name="Content Placeholder 2"/>
          <p:cNvSpPr txBox="1">
            <a:spLocks/>
          </p:cNvSpPr>
          <p:nvPr/>
        </p:nvSpPr>
        <p:spPr>
          <a:xfrm>
            <a:off x="500034" y="2285992"/>
            <a:ext cx="8229600" cy="1296144"/>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tabLst/>
              <a:defRPr/>
            </a:pPr>
            <a:endParaRPr kumimoji="0" lang="en-GB" sz="2200" b="0" i="0" u="none" strike="noStrike" kern="1200" cap="none" spc="0" normalizeH="0" baseline="0" noProof="0" dirty="0">
              <a:ln>
                <a:noFill/>
              </a:ln>
              <a:solidFill>
                <a:schemeClr val="tx1"/>
              </a:solidFill>
              <a:effectLst/>
              <a:uLnTx/>
              <a:uFillTx/>
              <a:latin typeface="Tw Cen MT" pitchFamily="34" charset="0"/>
              <a:ea typeface="Geared Slab" pitchFamily="2" charset="0"/>
              <a:cs typeface="Arial" pitchFamily="34" charset="0"/>
            </a:endParaRPr>
          </a:p>
        </p:txBody>
      </p:sp>
      <p:sp>
        <p:nvSpPr>
          <p:cNvPr id="8" name="Content Placeholder 2"/>
          <p:cNvSpPr txBox="1">
            <a:spLocks/>
          </p:cNvSpPr>
          <p:nvPr/>
        </p:nvSpPr>
        <p:spPr>
          <a:xfrm>
            <a:off x="467544" y="2060848"/>
            <a:ext cx="8229600" cy="3429024"/>
          </a:xfrm>
          <a:prstGeom prst="rect">
            <a:avLst/>
          </a:prstGeom>
        </p:spPr>
        <p:txBody>
          <a:bodyPr vert="horz" lIns="91440" tIns="45720" rIns="91440" bIns="45720" rtlCol="0">
            <a:noAutofit/>
          </a:bodyPr>
          <a:lstStyle/>
          <a:p>
            <a:pPr marL="342900" indent="-342900">
              <a:spcBef>
                <a:spcPct val="20000"/>
              </a:spcBef>
              <a:buFont typeface="Arial" pitchFamily="34" charset="0"/>
              <a:buChar char="•"/>
              <a:defRPr/>
            </a:pPr>
            <a:r>
              <a:rPr lang="en-GB" sz="2200" dirty="0">
                <a:latin typeface="Tw Cen MT" pitchFamily="34" charset="0"/>
                <a:ea typeface="Geared Slab" pitchFamily="2" charset="0"/>
                <a:cs typeface="Arial" pitchFamily="34" charset="0"/>
              </a:rPr>
              <a:t>The plot is the main events that happen in the story – you’ve just told your teacher the plot of the story you’ve been discussing</a:t>
            </a:r>
          </a:p>
          <a:p>
            <a:pPr marL="342900" lvl="0" indent="-342900">
              <a:spcBef>
                <a:spcPct val="20000"/>
              </a:spcBef>
              <a:buFont typeface="Arial" pitchFamily="34" charset="0"/>
              <a:buChar char="•"/>
              <a:defRPr/>
            </a:pPr>
            <a:endParaRPr lang="en-GB" sz="2200" dirty="0">
              <a:latin typeface="Tw Cen MT" pitchFamily="34" charset="0"/>
              <a:ea typeface="Geared Slab" pitchFamily="2" charset="0"/>
              <a:cs typeface="Arial" pitchFamily="34" charset="0"/>
            </a:endParaRPr>
          </a:p>
          <a:p>
            <a:pPr marL="342900" lvl="0" indent="-342900">
              <a:spcBef>
                <a:spcPct val="20000"/>
              </a:spcBef>
              <a:buFont typeface="Arial" pitchFamily="34" charset="0"/>
              <a:buChar char="•"/>
              <a:defRPr/>
            </a:pPr>
            <a:r>
              <a:rPr lang="en-GB" sz="2200" dirty="0">
                <a:latin typeface="Tw Cen MT" pitchFamily="34" charset="0"/>
                <a:ea typeface="Geared Slab" pitchFamily="2" charset="0"/>
                <a:cs typeface="Arial" pitchFamily="34" charset="0"/>
              </a:rPr>
              <a:t>Setting – this is where the events happen, this could be in a forest, a desert, on the beach or in another country. In a mini saga, there is usually only one setting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lang="en-GB" sz="2200" dirty="0">
              <a:latin typeface="Tw Cen MT" pitchFamily="34" charset="0"/>
              <a:ea typeface="Geared Slab" pitchFamily="2" charset="0"/>
              <a:cs typeface="Arial" pitchFamily="34" charset="0"/>
            </a:endParaRP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GB" sz="2200" dirty="0">
                <a:latin typeface="Tw Cen MT" pitchFamily="34" charset="0"/>
                <a:ea typeface="Geared Slab" pitchFamily="2" charset="0"/>
                <a:cs typeface="Arial" pitchFamily="34" charset="0"/>
              </a:rPr>
              <a:t>Characters – these are the people/creatures in your story</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2200" b="0" i="0" u="none" strike="noStrike" kern="1200" cap="none" spc="0" normalizeH="0" baseline="0" noProof="0" dirty="0">
              <a:ln>
                <a:noFill/>
              </a:ln>
              <a:solidFill>
                <a:schemeClr val="tx1"/>
              </a:solidFill>
              <a:effectLst/>
              <a:uLnTx/>
              <a:uFillTx/>
              <a:latin typeface="Tw Cen MT" pitchFamily="34" charset="0"/>
              <a:ea typeface="Geared Slab" pitchFamily="2" charset="0"/>
              <a:cs typeface="Arial" pitchFamily="34" charset="0"/>
            </a:endParaRP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2200" b="0" i="0" u="none" strike="noStrike" kern="1200" cap="none" spc="0" normalizeH="0" baseline="0" noProof="0" dirty="0">
                <a:ln>
                  <a:noFill/>
                </a:ln>
                <a:solidFill>
                  <a:schemeClr val="tx1"/>
                </a:solidFill>
                <a:effectLst/>
                <a:uLnTx/>
                <a:uFillTx/>
                <a:latin typeface="Tw Cen MT" pitchFamily="34" charset="0"/>
                <a:ea typeface="Geared Slab" pitchFamily="2" charset="0"/>
                <a:cs typeface="Arial" pitchFamily="34" charset="0"/>
              </a:rPr>
              <a:t>Events – these are situations or actions that happen</a:t>
            </a:r>
            <a:r>
              <a:rPr kumimoji="0" lang="en-GB" sz="2200" b="0" i="0" u="none" strike="noStrike" kern="1200" cap="none" spc="0" normalizeH="0" noProof="0" dirty="0">
                <a:ln>
                  <a:noFill/>
                </a:ln>
                <a:solidFill>
                  <a:schemeClr val="tx1"/>
                </a:solidFill>
                <a:effectLst/>
                <a:uLnTx/>
                <a:uFillTx/>
                <a:latin typeface="Tw Cen MT" pitchFamily="34" charset="0"/>
                <a:ea typeface="Geared Slab" pitchFamily="2" charset="0"/>
                <a:cs typeface="Arial" pitchFamily="34" charset="0"/>
              </a:rPr>
              <a:t> to move your story along, this could be someone being kidnapped, a strange visitor, falling out with a friend, meeting a hero, etc</a:t>
            </a:r>
            <a:endParaRPr kumimoji="0" lang="en-GB" sz="2200" b="0" i="0" u="none" strike="noStrike" kern="1200" cap="none" spc="0" normalizeH="0" baseline="0" noProof="0" dirty="0">
              <a:ln>
                <a:noFill/>
              </a:ln>
              <a:solidFill>
                <a:schemeClr val="tx1"/>
              </a:solidFill>
              <a:effectLst/>
              <a:uLnTx/>
              <a:uFillTx/>
              <a:latin typeface="Tw Cen MT" pitchFamily="34" charset="0"/>
              <a:ea typeface="Geared Slab" pitchFamily="2" charset="0"/>
              <a:cs typeface="Arial" pitchFamily="34" charset="0"/>
            </a:endParaRPr>
          </a:p>
        </p:txBody>
      </p:sp>
      <p:pic>
        <p:nvPicPr>
          <p:cNvPr id="10" name="Picture 9" descr="Title.jpg"/>
          <p:cNvPicPr>
            <a:picLocks noChangeAspect="1"/>
          </p:cNvPicPr>
          <p:nvPr/>
        </p:nvPicPr>
        <p:blipFill>
          <a:blip r:embed="rId2" cstate="print"/>
          <a:stretch>
            <a:fillRect/>
          </a:stretch>
        </p:blipFill>
        <p:spPr>
          <a:xfrm>
            <a:off x="3396000" y="524715"/>
            <a:ext cx="2073432" cy="915730"/>
          </a:xfrm>
          <a:prstGeom prst="rect">
            <a:avLst/>
          </a:prstGeom>
        </p:spPr>
      </p:pic>
      <p:pic>
        <p:nvPicPr>
          <p:cNvPr id="11" name="Picture 10" descr="Splat blue.jpg"/>
          <p:cNvPicPr>
            <a:picLocks noChangeAspect="1"/>
          </p:cNvPicPr>
          <p:nvPr/>
        </p:nvPicPr>
        <p:blipFill>
          <a:blip r:embed="rId3" cstate="print"/>
          <a:stretch>
            <a:fillRect/>
          </a:stretch>
        </p:blipFill>
        <p:spPr>
          <a:xfrm>
            <a:off x="467544" y="332656"/>
            <a:ext cx="1174159" cy="118636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285720" y="2143116"/>
            <a:ext cx="8676456" cy="3024336"/>
          </a:xfrm>
          <a:prstGeom prst="rect">
            <a:avLst/>
          </a:prstGeom>
        </p:spPr>
        <p:txBody>
          <a:bodyPr vert="horz" lIns="91440" tIns="45720" rIns="91440" bIns="45720" rtlCol="0">
            <a:noAutofit/>
          </a:bodyPr>
          <a:lstStyle/>
          <a:p>
            <a:pPr marL="342900" marR="0" lvl="0" indent="-342900" defTabSz="914400" rtl="0" eaLnBrk="1" fontAlgn="auto" latinLnBrk="0" hangingPunct="1">
              <a:lnSpc>
                <a:spcPct val="100000"/>
              </a:lnSpc>
              <a:spcBef>
                <a:spcPts val="1800"/>
              </a:spcBef>
              <a:spcAft>
                <a:spcPts val="0"/>
              </a:spcAft>
              <a:buClrTx/>
              <a:buSzTx/>
              <a:tabLst/>
              <a:defRPr/>
            </a:pPr>
            <a:r>
              <a:rPr lang="en-GB" sz="2400" dirty="0">
                <a:latin typeface="Tw Cen MT" pitchFamily="34" charset="0"/>
                <a:ea typeface="Geared Slab" pitchFamily="2" charset="0"/>
                <a:cs typeface="Arial" pitchFamily="34" charset="0"/>
              </a:rPr>
              <a:t>Stories also need:</a:t>
            </a:r>
          </a:p>
          <a:p>
            <a:pPr marL="342900" marR="0" lvl="0" indent="-342900" defTabSz="914400" rtl="0" eaLnBrk="1" fontAlgn="auto" latinLnBrk="0" hangingPunct="1">
              <a:lnSpc>
                <a:spcPct val="100000"/>
              </a:lnSpc>
              <a:spcBef>
                <a:spcPts val="1800"/>
              </a:spcBef>
              <a:spcAft>
                <a:spcPts val="0"/>
              </a:spcAft>
              <a:buClrTx/>
              <a:buSzTx/>
              <a:buFont typeface="Arial" pitchFamily="34" charset="0"/>
              <a:buChar char="•"/>
              <a:tabLst/>
              <a:defRPr/>
            </a:pPr>
            <a:r>
              <a:rPr kumimoji="0" lang="en-GB" sz="2400" b="0" i="0" u="none" strike="noStrike" kern="1200" cap="none" spc="0" normalizeH="0" baseline="0" noProof="0" dirty="0">
                <a:ln>
                  <a:noFill/>
                </a:ln>
                <a:solidFill>
                  <a:schemeClr val="tx1"/>
                </a:solidFill>
                <a:effectLst/>
                <a:uLnTx/>
                <a:uFillTx/>
                <a:latin typeface="Tw Cen MT" pitchFamily="34" charset="0"/>
                <a:ea typeface="Geared Slab" pitchFamily="2" charset="0"/>
                <a:cs typeface="Arial" pitchFamily="34" charset="0"/>
              </a:rPr>
              <a:t>A beginning – action, dialogue or description to open your story</a:t>
            </a:r>
          </a:p>
          <a:p>
            <a:pPr marL="342900" marR="0" lvl="0" indent="-342900" defTabSz="914400" rtl="0" eaLnBrk="1" fontAlgn="auto" latinLnBrk="0" hangingPunct="1">
              <a:lnSpc>
                <a:spcPct val="100000"/>
              </a:lnSpc>
              <a:spcBef>
                <a:spcPts val="1800"/>
              </a:spcBef>
              <a:spcAft>
                <a:spcPts val="0"/>
              </a:spcAft>
              <a:buClrTx/>
              <a:buSzTx/>
              <a:buFont typeface="Arial" pitchFamily="34" charset="0"/>
              <a:buChar char="•"/>
              <a:tabLst/>
              <a:defRPr/>
            </a:pPr>
            <a:r>
              <a:rPr lang="en-GB" sz="2400" dirty="0">
                <a:latin typeface="Tw Cen MT" pitchFamily="34" charset="0"/>
                <a:ea typeface="Geared Slab" pitchFamily="2" charset="0"/>
                <a:cs typeface="Arial" pitchFamily="34" charset="0"/>
              </a:rPr>
              <a:t>A middle – an event to move the story along</a:t>
            </a:r>
          </a:p>
          <a:p>
            <a:pPr marL="342900" marR="0" lvl="0" indent="-342900" defTabSz="914400" rtl="0" eaLnBrk="1" fontAlgn="auto" latinLnBrk="0" hangingPunct="1">
              <a:lnSpc>
                <a:spcPct val="100000"/>
              </a:lnSpc>
              <a:spcBef>
                <a:spcPts val="1800"/>
              </a:spcBef>
              <a:spcAft>
                <a:spcPts val="0"/>
              </a:spcAft>
              <a:buClrTx/>
              <a:buSzTx/>
              <a:buFont typeface="Arial" pitchFamily="34" charset="0"/>
              <a:buChar char="•"/>
              <a:tabLst/>
              <a:defRPr/>
            </a:pPr>
            <a:r>
              <a:rPr kumimoji="0" lang="en-GB" sz="2400" b="0" i="0" u="none" strike="noStrike" kern="1200" cap="none" spc="0" normalizeH="0" baseline="0" noProof="0" dirty="0">
                <a:ln>
                  <a:noFill/>
                </a:ln>
                <a:solidFill>
                  <a:schemeClr val="tx1"/>
                </a:solidFill>
                <a:effectLst/>
                <a:uLnTx/>
                <a:uFillTx/>
                <a:latin typeface="Tw Cen MT" pitchFamily="34" charset="0"/>
                <a:ea typeface="Geared Slab" pitchFamily="2" charset="0"/>
                <a:cs typeface="Arial" pitchFamily="34" charset="0"/>
              </a:rPr>
              <a:t>An ending -  tie</a:t>
            </a:r>
            <a:r>
              <a:rPr kumimoji="0" lang="en-GB" sz="2400" b="0" i="0" u="none" strike="noStrike" kern="1200" cap="none" spc="0" normalizeH="0" noProof="0" dirty="0">
                <a:ln>
                  <a:noFill/>
                </a:ln>
                <a:solidFill>
                  <a:schemeClr val="tx1"/>
                </a:solidFill>
                <a:effectLst/>
                <a:uLnTx/>
                <a:uFillTx/>
                <a:latin typeface="Tw Cen MT" pitchFamily="34" charset="0"/>
                <a:ea typeface="Geared Slab" pitchFamily="2" charset="0"/>
                <a:cs typeface="Arial" pitchFamily="34" charset="0"/>
              </a:rPr>
              <a:t> up loose ends or end on a cliff-hanger</a:t>
            </a:r>
          </a:p>
          <a:p>
            <a:pPr indent="-342900" defTabSz="0">
              <a:spcBef>
                <a:spcPts val="1800"/>
              </a:spcBef>
            </a:pPr>
            <a:r>
              <a:rPr lang="en-GB" sz="2400" baseline="0" dirty="0">
                <a:latin typeface="Tw Cen MT" pitchFamily="34" charset="0"/>
                <a:ea typeface="Geared Slab" pitchFamily="2" charset="0"/>
                <a:cs typeface="Arial" pitchFamily="34" charset="0"/>
              </a:rPr>
              <a:t>Remember, a mini saga uses up to</a:t>
            </a:r>
            <a:r>
              <a:rPr lang="en-GB" sz="2400" spc="-300" baseline="0" dirty="0">
                <a:latin typeface="Tw Cen MT" pitchFamily="34" charset="0"/>
                <a:ea typeface="Geared Slab" pitchFamily="2" charset="0"/>
                <a:cs typeface="Arial" pitchFamily="34" charset="0"/>
              </a:rPr>
              <a:t> </a:t>
            </a:r>
            <a:r>
              <a:rPr lang="en-GB" sz="2400" dirty="0">
                <a:latin typeface="Tw Cen MT" pitchFamily="34" charset="0"/>
                <a:ea typeface="Geared Slab" pitchFamily="2" charset="0"/>
                <a:cs typeface="Arial" pitchFamily="34" charset="0"/>
              </a:rPr>
              <a:t>100 words, which means you only have two or three sentences each for the beginning, the middle and the end!</a:t>
            </a:r>
            <a:endParaRPr kumimoji="0" lang="en-GB" sz="2400" b="0" i="0" u="none" strike="noStrike" kern="1200" cap="none" spc="0" normalizeH="0" baseline="0" noProof="0" dirty="0">
              <a:ln>
                <a:noFill/>
              </a:ln>
              <a:solidFill>
                <a:schemeClr val="tx1"/>
              </a:solidFill>
              <a:effectLst/>
              <a:uLnTx/>
              <a:uFillTx/>
              <a:latin typeface="Tw Cen MT" pitchFamily="34" charset="0"/>
              <a:ea typeface="Geared Slab" pitchFamily="2" charset="0"/>
              <a:cs typeface="Arial" pitchFamily="34" charset="0"/>
            </a:endParaRPr>
          </a:p>
        </p:txBody>
      </p:sp>
      <p:pic>
        <p:nvPicPr>
          <p:cNvPr id="7" name="Picture 6" descr="Title.jpg"/>
          <p:cNvPicPr>
            <a:picLocks noChangeAspect="1"/>
          </p:cNvPicPr>
          <p:nvPr/>
        </p:nvPicPr>
        <p:blipFill>
          <a:blip r:embed="rId2" cstate="print"/>
          <a:stretch>
            <a:fillRect/>
          </a:stretch>
        </p:blipFill>
        <p:spPr>
          <a:xfrm>
            <a:off x="3396000" y="524715"/>
            <a:ext cx="2073432" cy="915730"/>
          </a:xfrm>
          <a:prstGeom prst="rect">
            <a:avLst/>
          </a:prstGeom>
        </p:spPr>
      </p:pic>
      <p:pic>
        <p:nvPicPr>
          <p:cNvPr id="11" name="Picture 10" descr="Splat red.jpg"/>
          <p:cNvPicPr>
            <a:picLocks noChangeAspect="1"/>
          </p:cNvPicPr>
          <p:nvPr/>
        </p:nvPicPr>
        <p:blipFill>
          <a:blip r:embed="rId3" cstate="print"/>
          <a:stretch>
            <a:fillRect/>
          </a:stretch>
        </p:blipFill>
        <p:spPr>
          <a:xfrm>
            <a:off x="7308304" y="548680"/>
            <a:ext cx="1372551" cy="136815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700809"/>
            <a:ext cx="8229600" cy="648072"/>
          </a:xfrm>
        </p:spPr>
        <p:txBody>
          <a:bodyPr/>
          <a:lstStyle/>
          <a:p>
            <a:pPr algn="ctr">
              <a:buNone/>
            </a:pPr>
            <a:r>
              <a:rPr lang="en-GB" dirty="0">
                <a:latin typeface="Tw Cen MT" pitchFamily="34" charset="0"/>
                <a:ea typeface="Geared Slab" pitchFamily="2" charset="0"/>
              </a:rPr>
              <a:t>Identifying Key Events</a:t>
            </a:r>
          </a:p>
        </p:txBody>
      </p:sp>
      <p:sp>
        <p:nvSpPr>
          <p:cNvPr id="6" name="Content Placeholder 2"/>
          <p:cNvSpPr txBox="1">
            <a:spLocks/>
          </p:cNvSpPr>
          <p:nvPr/>
        </p:nvSpPr>
        <p:spPr>
          <a:xfrm>
            <a:off x="467544" y="2492896"/>
            <a:ext cx="8229600" cy="3240360"/>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GB" sz="2400" noProof="0" dirty="0">
                <a:latin typeface="Tw Cen MT" pitchFamily="34" charset="0"/>
                <a:ea typeface="Geared Slab" pitchFamily="2" charset="0"/>
                <a:cs typeface="Arial" pitchFamily="34" charset="0"/>
              </a:rPr>
              <a:t>Earlier in the lesson you told your teacher a story’s plot in as few words as possible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2400" b="0" i="0" u="none" strike="noStrike" kern="1200" cap="none" spc="0" normalizeH="0" baseline="0" dirty="0">
                <a:ln>
                  <a:noFill/>
                </a:ln>
                <a:solidFill>
                  <a:schemeClr val="tx1"/>
                </a:solidFill>
                <a:effectLst/>
                <a:uLnTx/>
                <a:uFillTx/>
                <a:latin typeface="Tw Cen MT" pitchFamily="34" charset="0"/>
                <a:ea typeface="Geared Slab" pitchFamily="2" charset="0"/>
                <a:cs typeface="Arial" pitchFamily="34" charset="0"/>
              </a:rPr>
              <a:t>Now</a:t>
            </a:r>
            <a:r>
              <a:rPr kumimoji="0" lang="en-GB" sz="2400" b="0" i="0" u="none" strike="noStrike" kern="1200" cap="none" spc="0" normalizeH="0" dirty="0">
                <a:ln>
                  <a:noFill/>
                </a:ln>
                <a:solidFill>
                  <a:schemeClr val="tx1"/>
                </a:solidFill>
                <a:effectLst/>
                <a:uLnTx/>
                <a:uFillTx/>
                <a:latin typeface="Tw Cen MT" pitchFamily="34" charset="0"/>
                <a:ea typeface="Geared Slab" pitchFamily="2" charset="0"/>
                <a:cs typeface="Arial" pitchFamily="34" charset="0"/>
              </a:rPr>
              <a:t> it’s time to see if, as a class, you can summarise the story in 100 words...</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GB" sz="2400" baseline="0" noProof="0" dirty="0">
                <a:latin typeface="Tw Cen MT" pitchFamily="34" charset="0"/>
                <a:ea typeface="Geared Slab" pitchFamily="2" charset="0"/>
                <a:cs typeface="Arial" pitchFamily="34" charset="0"/>
              </a:rPr>
              <a:t>Your</a:t>
            </a:r>
            <a:r>
              <a:rPr lang="en-GB" sz="2400" noProof="0" dirty="0">
                <a:latin typeface="Tw Cen MT" pitchFamily="34" charset="0"/>
                <a:ea typeface="Geared Slab" pitchFamily="2" charset="0"/>
                <a:cs typeface="Arial" pitchFamily="34" charset="0"/>
              </a:rPr>
              <a:t> teacher will make notes on the board</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2400" b="0" i="0" u="none" strike="noStrike" kern="1200" cap="none" spc="0" normalizeH="0" baseline="0" dirty="0">
                <a:ln>
                  <a:noFill/>
                </a:ln>
                <a:solidFill>
                  <a:schemeClr val="tx1"/>
                </a:solidFill>
                <a:effectLst/>
                <a:uLnTx/>
                <a:uFillTx/>
                <a:latin typeface="Tw Cen MT" pitchFamily="34" charset="0"/>
                <a:ea typeface="Geared Slab" pitchFamily="2" charset="0"/>
                <a:cs typeface="Arial" pitchFamily="34" charset="0"/>
              </a:rPr>
              <a:t>Once</a:t>
            </a:r>
            <a:r>
              <a:rPr kumimoji="0" lang="en-GB" sz="2400" b="0" i="0" u="none" strike="noStrike" kern="1200" cap="none" spc="0" normalizeH="0" dirty="0">
                <a:ln>
                  <a:noFill/>
                </a:ln>
                <a:solidFill>
                  <a:schemeClr val="tx1"/>
                </a:solidFill>
                <a:effectLst/>
                <a:uLnTx/>
                <a:uFillTx/>
                <a:latin typeface="Tw Cen MT" pitchFamily="34" charset="0"/>
                <a:ea typeface="Geared Slab" pitchFamily="2" charset="0"/>
                <a:cs typeface="Arial" pitchFamily="34" charset="0"/>
              </a:rPr>
              <a:t> you have all the key events on the board, you can then work together to write a class mini saga.</a:t>
            </a:r>
            <a:r>
              <a:rPr lang="en-GB" sz="2400" dirty="0">
                <a:latin typeface="Tw Cen MT" pitchFamily="34" charset="0"/>
                <a:ea typeface="Geared Slab" pitchFamily="2" charset="0"/>
                <a:cs typeface="Arial" pitchFamily="34" charset="0"/>
              </a:rPr>
              <a:t> (See our tips on the next slide to help you!)</a:t>
            </a:r>
            <a:endParaRPr kumimoji="0" lang="en-GB" sz="2400" b="0" i="0" u="none" strike="noStrike" kern="1200" cap="none" spc="0" normalizeH="0" dirty="0">
              <a:ln>
                <a:noFill/>
              </a:ln>
              <a:solidFill>
                <a:schemeClr val="tx1"/>
              </a:solidFill>
              <a:effectLst/>
              <a:uLnTx/>
              <a:uFillTx/>
              <a:latin typeface="Tw Cen MT" pitchFamily="34" charset="0"/>
              <a:ea typeface="Geared Slab" pitchFamily="2" charset="0"/>
              <a:cs typeface="Arial" pitchFamily="34" charset="0"/>
            </a:endParaRPr>
          </a:p>
        </p:txBody>
      </p:sp>
      <p:pic>
        <p:nvPicPr>
          <p:cNvPr id="7" name="Picture 6" descr="Title.jpg"/>
          <p:cNvPicPr>
            <a:picLocks noChangeAspect="1"/>
          </p:cNvPicPr>
          <p:nvPr/>
        </p:nvPicPr>
        <p:blipFill>
          <a:blip r:embed="rId2" cstate="print"/>
          <a:stretch>
            <a:fillRect/>
          </a:stretch>
        </p:blipFill>
        <p:spPr>
          <a:xfrm>
            <a:off x="3396000" y="524715"/>
            <a:ext cx="2073432" cy="915730"/>
          </a:xfrm>
          <a:prstGeom prst="rect">
            <a:avLst/>
          </a:prstGeom>
        </p:spPr>
      </p:pic>
      <p:pic>
        <p:nvPicPr>
          <p:cNvPr id="8" name="Picture 7" descr="Splat blue.jpg"/>
          <p:cNvPicPr>
            <a:picLocks noChangeAspect="1"/>
          </p:cNvPicPr>
          <p:nvPr/>
        </p:nvPicPr>
        <p:blipFill>
          <a:blip r:embed="rId3" cstate="print"/>
          <a:stretch>
            <a:fillRect/>
          </a:stretch>
        </p:blipFill>
        <p:spPr>
          <a:xfrm>
            <a:off x="467544" y="332656"/>
            <a:ext cx="1174159" cy="118636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700809"/>
            <a:ext cx="8229600" cy="648072"/>
          </a:xfrm>
        </p:spPr>
        <p:txBody>
          <a:bodyPr/>
          <a:lstStyle/>
          <a:p>
            <a:pPr algn="ctr">
              <a:buNone/>
            </a:pPr>
            <a:r>
              <a:rPr lang="en-GB" dirty="0">
                <a:latin typeface="Tw Cen MT" pitchFamily="34" charset="0"/>
                <a:ea typeface="Geared Slab" pitchFamily="2" charset="0"/>
              </a:rPr>
              <a:t>Tips</a:t>
            </a:r>
          </a:p>
        </p:txBody>
      </p:sp>
      <p:sp>
        <p:nvSpPr>
          <p:cNvPr id="6" name="Content Placeholder 2"/>
          <p:cNvSpPr txBox="1">
            <a:spLocks/>
          </p:cNvSpPr>
          <p:nvPr/>
        </p:nvSpPr>
        <p:spPr>
          <a:xfrm>
            <a:off x="467544" y="2492896"/>
            <a:ext cx="8229600" cy="3888432"/>
          </a:xfrm>
          <a:prstGeom prst="rect">
            <a:avLst/>
          </a:prstGeom>
        </p:spPr>
        <p:txBody>
          <a:bodyPr vert="horz" lIns="91440" tIns="45720" rIns="91440" bIns="45720" rtlCol="0">
            <a:no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GB" sz="2400" dirty="0">
                <a:latin typeface="Tw Cen MT" pitchFamily="34" charset="0"/>
                <a:ea typeface="Geared Slab" pitchFamily="2" charset="0"/>
                <a:cs typeface="Arial" pitchFamily="34" charset="0"/>
              </a:rPr>
              <a:t>Be brutal – cut out any unnecessary words – do we need to know the building was high or the trees were green or that the main character likes eggs on toast for breakfast? If it’s not crucial edit it out!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GB" sz="2400" dirty="0">
                <a:latin typeface="Tw Cen MT" pitchFamily="34" charset="0"/>
                <a:ea typeface="Geared Slab" pitchFamily="2" charset="0"/>
                <a:cs typeface="Arial" pitchFamily="34" charset="0"/>
              </a:rPr>
              <a:t>Use ellipses (...) to suggest tension, excitement, mystery and suspense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GB" sz="2400" dirty="0">
                <a:latin typeface="Tw Cen MT" pitchFamily="34" charset="0"/>
                <a:ea typeface="Geared Slab" pitchFamily="2" charset="0"/>
                <a:cs typeface="Arial" pitchFamily="34" charset="0"/>
              </a:rPr>
              <a:t>Abbreviate words – ‘it is’ becomes ‘it’s’ / ‘you are’ become ‘you’re’ etc</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GB" sz="2400" dirty="0">
                <a:latin typeface="Tw Cen MT" pitchFamily="34" charset="0"/>
                <a:ea typeface="Geared Slab" pitchFamily="2" charset="0"/>
                <a:cs typeface="Arial" pitchFamily="34" charset="0"/>
              </a:rPr>
              <a:t>You don’t have to get exactly 100 words, it can be fewer as long as you don’t go over!</a:t>
            </a:r>
          </a:p>
        </p:txBody>
      </p:sp>
      <p:pic>
        <p:nvPicPr>
          <p:cNvPr id="8" name="Picture 7" descr="Title.jpg"/>
          <p:cNvPicPr>
            <a:picLocks noChangeAspect="1"/>
          </p:cNvPicPr>
          <p:nvPr/>
        </p:nvPicPr>
        <p:blipFill>
          <a:blip r:embed="rId2" cstate="print"/>
          <a:stretch>
            <a:fillRect/>
          </a:stretch>
        </p:blipFill>
        <p:spPr>
          <a:xfrm>
            <a:off x="3396000" y="524715"/>
            <a:ext cx="2073432" cy="915730"/>
          </a:xfrm>
          <a:prstGeom prst="rect">
            <a:avLst/>
          </a:prstGeom>
        </p:spPr>
      </p:pic>
      <p:pic>
        <p:nvPicPr>
          <p:cNvPr id="9" name="Picture 8" descr="Splat red.jpg"/>
          <p:cNvPicPr>
            <a:picLocks noChangeAspect="1"/>
          </p:cNvPicPr>
          <p:nvPr/>
        </p:nvPicPr>
        <p:blipFill>
          <a:blip r:embed="rId3" cstate="print"/>
          <a:stretch>
            <a:fillRect/>
          </a:stretch>
        </p:blipFill>
        <p:spPr>
          <a:xfrm>
            <a:off x="7308304" y="548680"/>
            <a:ext cx="1372551" cy="13681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700809"/>
            <a:ext cx="8229600" cy="648072"/>
          </a:xfrm>
        </p:spPr>
        <p:txBody>
          <a:bodyPr/>
          <a:lstStyle/>
          <a:p>
            <a:pPr algn="ctr">
              <a:buNone/>
            </a:pPr>
            <a:r>
              <a:rPr lang="en-GB" dirty="0">
                <a:latin typeface="Tw Cen MT" pitchFamily="34" charset="0"/>
                <a:ea typeface="Geared Slab" pitchFamily="2" charset="0"/>
              </a:rPr>
              <a:t>Editing</a:t>
            </a:r>
          </a:p>
        </p:txBody>
      </p:sp>
      <p:sp>
        <p:nvSpPr>
          <p:cNvPr id="6" name="Content Placeholder 2"/>
          <p:cNvSpPr txBox="1">
            <a:spLocks/>
          </p:cNvSpPr>
          <p:nvPr/>
        </p:nvSpPr>
        <p:spPr>
          <a:xfrm>
            <a:off x="467544" y="2492896"/>
            <a:ext cx="8229600" cy="3888432"/>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GB" sz="2400" dirty="0">
                <a:latin typeface="Tw Cen MT" pitchFamily="34" charset="0"/>
                <a:ea typeface="Geared Slab" pitchFamily="2" charset="0"/>
                <a:cs typeface="Arial" pitchFamily="34" charset="0"/>
              </a:rPr>
              <a:t>Your teacher will read your class mini saga to you</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GB" sz="2400" dirty="0">
                <a:latin typeface="Tw Cen MT" pitchFamily="34" charset="0"/>
                <a:ea typeface="Geared Slab" pitchFamily="2" charset="0"/>
                <a:cs typeface="Arial" pitchFamily="34" charset="0"/>
              </a:rPr>
              <a:t>Is there anything missing?</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GB" sz="2400" dirty="0">
                <a:latin typeface="Tw Cen MT" pitchFamily="34" charset="0"/>
                <a:ea typeface="Geared Slab" pitchFamily="2" charset="0"/>
                <a:cs typeface="Arial" pitchFamily="34" charset="0"/>
              </a:rPr>
              <a:t>Is there anything you want to change?</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GB" sz="2400" dirty="0">
                <a:latin typeface="Tw Cen MT" pitchFamily="34" charset="0"/>
                <a:ea typeface="Geared Slab" pitchFamily="2" charset="0"/>
                <a:cs typeface="Arial" pitchFamily="34" charset="0"/>
              </a:rPr>
              <a:t>Move words / lines around, add in or remove words, add in punctuation and when you are happy with it, count the words... If it’s over 100, see where you can abbreviate or edit words out.</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GB" sz="2400" dirty="0">
                <a:latin typeface="Tw Cen MT" pitchFamily="34" charset="0"/>
                <a:ea typeface="Geared Slab" pitchFamily="2" charset="0"/>
                <a:cs typeface="Arial" pitchFamily="34" charset="0"/>
              </a:rPr>
              <a:t>Congratulations, you’ve written a mini saga! Now it’s time to try writing your own...</a:t>
            </a:r>
          </a:p>
        </p:txBody>
      </p:sp>
      <p:pic>
        <p:nvPicPr>
          <p:cNvPr id="8" name="Picture 7" descr="Title.jpg"/>
          <p:cNvPicPr>
            <a:picLocks noChangeAspect="1"/>
          </p:cNvPicPr>
          <p:nvPr/>
        </p:nvPicPr>
        <p:blipFill>
          <a:blip r:embed="rId2" cstate="print"/>
          <a:stretch>
            <a:fillRect/>
          </a:stretch>
        </p:blipFill>
        <p:spPr>
          <a:xfrm>
            <a:off x="3396000" y="524715"/>
            <a:ext cx="2073432" cy="915730"/>
          </a:xfrm>
          <a:prstGeom prst="rect">
            <a:avLst/>
          </a:prstGeom>
        </p:spPr>
      </p:pic>
      <p:pic>
        <p:nvPicPr>
          <p:cNvPr id="9" name="Picture 8" descr="Splat blue.jpg"/>
          <p:cNvPicPr>
            <a:picLocks noChangeAspect="1"/>
          </p:cNvPicPr>
          <p:nvPr/>
        </p:nvPicPr>
        <p:blipFill>
          <a:blip r:embed="rId3" cstate="print"/>
          <a:stretch>
            <a:fillRect/>
          </a:stretch>
        </p:blipFill>
        <p:spPr>
          <a:xfrm>
            <a:off x="467544" y="332656"/>
            <a:ext cx="1174159" cy="118636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67544" y="1196752"/>
            <a:ext cx="8229600" cy="648072"/>
          </a:xfrm>
        </p:spPr>
        <p:txBody>
          <a:bodyPr/>
          <a:lstStyle/>
          <a:p>
            <a:pPr algn="ctr">
              <a:buNone/>
            </a:pPr>
            <a:r>
              <a:rPr lang="en-GB" dirty="0">
                <a:latin typeface="Tw Cen MT" pitchFamily="34" charset="0"/>
                <a:ea typeface="Geared Slab" pitchFamily="2" charset="0"/>
              </a:rPr>
              <a:t>The 5 Ws</a:t>
            </a:r>
          </a:p>
        </p:txBody>
      </p:sp>
      <p:sp>
        <p:nvSpPr>
          <p:cNvPr id="6" name="Content Placeholder 2"/>
          <p:cNvSpPr txBox="1">
            <a:spLocks/>
          </p:cNvSpPr>
          <p:nvPr/>
        </p:nvSpPr>
        <p:spPr>
          <a:xfrm>
            <a:off x="323528" y="1772816"/>
            <a:ext cx="8820472" cy="4143404"/>
          </a:xfrm>
          <a:prstGeom prst="rect">
            <a:avLst/>
          </a:prstGeom>
        </p:spPr>
        <p:txBody>
          <a:bodyPr vert="horz" lIns="91440" tIns="45720" rIns="91440" bIns="45720" rtlCol="0">
            <a:noAutofit/>
          </a:bodyPr>
          <a:lstStyle/>
          <a:p>
            <a:r>
              <a:rPr lang="en-GB" sz="2200" dirty="0">
                <a:latin typeface="Tw Cen MT" pitchFamily="34" charset="0"/>
                <a:cs typeface="Arial" pitchFamily="34" charset="0"/>
              </a:rPr>
              <a:t>It’s time to think about the 5 Ws: who, what, where, why and when – </a:t>
            </a:r>
          </a:p>
          <a:p>
            <a:pPr lvl="0"/>
            <a:r>
              <a:rPr lang="en-GB" sz="2200" dirty="0">
                <a:latin typeface="Tw Cen MT" pitchFamily="34" charset="0"/>
                <a:cs typeface="Arial" pitchFamily="34" charset="0"/>
              </a:rPr>
              <a:t>these will help you draft a rough plot of your story. </a:t>
            </a:r>
          </a:p>
          <a:p>
            <a:pPr lvl="0"/>
            <a:endParaRPr lang="en-GB" sz="2200" dirty="0">
              <a:latin typeface="Tw Cen MT" pitchFamily="34" charset="0"/>
              <a:cs typeface="Arial" pitchFamily="34" charset="0"/>
            </a:endParaRPr>
          </a:p>
          <a:p>
            <a:pPr lvl="0"/>
            <a:r>
              <a:rPr lang="en-GB" sz="2200" dirty="0">
                <a:latin typeface="Tw Cen MT" pitchFamily="34" charset="0"/>
                <a:cs typeface="Arial" pitchFamily="34" charset="0"/>
              </a:rPr>
              <a:t>Your teacher may give you a person or time to write about, or if not you can use our idea generator to help you.</a:t>
            </a:r>
            <a:endParaRPr lang="en-GB" sz="2200" dirty="0">
              <a:latin typeface="Tw Cen MT" pitchFamily="34" charset="0"/>
              <a:ea typeface="Geared Slab" pitchFamily="2" charset="0"/>
              <a:cs typeface="Arial" pitchFamily="34" charset="0"/>
            </a:endParaRPr>
          </a:p>
          <a:p>
            <a:endParaRPr lang="en-GB" sz="2200" dirty="0">
              <a:latin typeface="Tw Cen MT" pitchFamily="34" charset="0"/>
              <a:cs typeface="Arial" pitchFamily="34" charset="0"/>
            </a:endParaRPr>
          </a:p>
          <a:p>
            <a:r>
              <a:rPr lang="en-GB" sz="2200" b="1" dirty="0">
                <a:latin typeface="Tw Cen MT" pitchFamily="34" charset="0"/>
                <a:cs typeface="Arial" pitchFamily="34" charset="0"/>
              </a:rPr>
              <a:t>Who: </a:t>
            </a:r>
          </a:p>
          <a:p>
            <a:r>
              <a:rPr lang="en-GB" sz="2200" dirty="0">
                <a:latin typeface="Tw Cen MT" pitchFamily="34" charset="0"/>
                <a:cs typeface="Arial" pitchFamily="34" charset="0"/>
              </a:rPr>
              <a:t>Who features in your story – just your main character or anyone else? Are they good or bad? Don’t add in too many characters as you only have 100 words to write your story in!</a:t>
            </a:r>
          </a:p>
          <a:p>
            <a:endParaRPr lang="en-GB" sz="2200" dirty="0">
              <a:latin typeface="Tw Cen MT" pitchFamily="34" charset="0"/>
              <a:cs typeface="Arial" pitchFamily="34" charset="0"/>
            </a:endParaRPr>
          </a:p>
          <a:p>
            <a:r>
              <a:rPr lang="en-GB" sz="2200" b="1" dirty="0">
                <a:latin typeface="Tw Cen MT" pitchFamily="34" charset="0"/>
                <a:cs typeface="Arial" pitchFamily="34" charset="0"/>
              </a:rPr>
              <a:t>Where and When: </a:t>
            </a:r>
            <a:br>
              <a:rPr lang="en-GB" sz="2200" dirty="0">
                <a:latin typeface="Tw Cen MT" pitchFamily="34" charset="0"/>
                <a:cs typeface="Arial" pitchFamily="34" charset="0"/>
              </a:rPr>
            </a:br>
            <a:r>
              <a:rPr lang="en-GB" sz="2200" dirty="0">
                <a:latin typeface="Tw Cen MT" pitchFamily="34" charset="0"/>
                <a:cs typeface="Arial" pitchFamily="34" charset="0"/>
              </a:rPr>
              <a:t>Where and when is the story set? We know it’s set in the past, but there’s a lot of history to choose from!</a:t>
            </a:r>
          </a:p>
          <a:p>
            <a:pPr marL="342900" marR="0" lvl="0" indent="-342900" defTabSz="914400" rtl="0" eaLnBrk="1" fontAlgn="auto" latinLnBrk="0" hangingPunct="1">
              <a:spcBef>
                <a:spcPct val="20000"/>
              </a:spcBef>
              <a:spcAft>
                <a:spcPts val="0"/>
              </a:spcAft>
              <a:buClrTx/>
              <a:buSzTx/>
              <a:tabLst/>
              <a:defRPr/>
            </a:pPr>
            <a:endParaRPr lang="en-GB" sz="2400" dirty="0">
              <a:latin typeface="Tw Cen MT" pitchFamily="34" charset="0"/>
              <a:ea typeface="Geared Slab" pitchFamily="2" charset="0"/>
              <a:cs typeface="Arial" pitchFamily="34" charset="0"/>
            </a:endParaRPr>
          </a:p>
        </p:txBody>
      </p:sp>
      <p:pic>
        <p:nvPicPr>
          <p:cNvPr id="8" name="Picture 7" descr="Title.jpg"/>
          <p:cNvPicPr>
            <a:picLocks noChangeAspect="1"/>
          </p:cNvPicPr>
          <p:nvPr/>
        </p:nvPicPr>
        <p:blipFill>
          <a:blip r:embed="rId2" cstate="print"/>
          <a:stretch>
            <a:fillRect/>
          </a:stretch>
        </p:blipFill>
        <p:spPr>
          <a:xfrm>
            <a:off x="3419872" y="404664"/>
            <a:ext cx="2073432" cy="915730"/>
          </a:xfrm>
          <a:prstGeom prst="rect">
            <a:avLst/>
          </a:prstGeom>
        </p:spPr>
      </p:pic>
      <p:pic>
        <p:nvPicPr>
          <p:cNvPr id="9" name="Picture 8" descr="Splat red.jpg"/>
          <p:cNvPicPr>
            <a:picLocks noChangeAspect="1"/>
          </p:cNvPicPr>
          <p:nvPr/>
        </p:nvPicPr>
        <p:blipFill>
          <a:blip r:embed="rId3" cstate="print"/>
          <a:stretch>
            <a:fillRect/>
          </a:stretch>
        </p:blipFill>
        <p:spPr>
          <a:xfrm>
            <a:off x="7308304" y="548680"/>
            <a:ext cx="1372551" cy="13681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plat blue.jpg"/>
          <p:cNvPicPr>
            <a:picLocks noChangeAspect="1"/>
          </p:cNvPicPr>
          <p:nvPr/>
        </p:nvPicPr>
        <p:blipFill>
          <a:blip r:embed="rId2" cstate="print"/>
          <a:stretch>
            <a:fillRect/>
          </a:stretch>
        </p:blipFill>
        <p:spPr>
          <a:xfrm>
            <a:off x="467544" y="332656"/>
            <a:ext cx="1174159" cy="1186369"/>
          </a:xfrm>
          <a:prstGeom prst="rect">
            <a:avLst/>
          </a:prstGeom>
        </p:spPr>
      </p:pic>
      <p:pic>
        <p:nvPicPr>
          <p:cNvPr id="8" name="Picture 7" descr="Title.jpg"/>
          <p:cNvPicPr>
            <a:picLocks noChangeAspect="1"/>
          </p:cNvPicPr>
          <p:nvPr/>
        </p:nvPicPr>
        <p:blipFill>
          <a:blip r:embed="rId3" cstate="print"/>
          <a:stretch>
            <a:fillRect/>
          </a:stretch>
        </p:blipFill>
        <p:spPr>
          <a:xfrm>
            <a:off x="3396000" y="524715"/>
            <a:ext cx="2073432" cy="915730"/>
          </a:xfrm>
          <a:prstGeom prst="rect">
            <a:avLst/>
          </a:prstGeom>
        </p:spPr>
      </p:pic>
      <p:sp>
        <p:nvSpPr>
          <p:cNvPr id="10" name="TextBox 9"/>
          <p:cNvSpPr txBox="1"/>
          <p:nvPr/>
        </p:nvSpPr>
        <p:spPr>
          <a:xfrm>
            <a:off x="285720" y="1714488"/>
            <a:ext cx="8458200" cy="4493538"/>
          </a:xfrm>
          <a:prstGeom prst="rect">
            <a:avLst/>
          </a:prstGeom>
          <a:noFill/>
        </p:spPr>
        <p:txBody>
          <a:bodyPr wrap="square" rtlCol="0">
            <a:spAutoFit/>
          </a:bodyPr>
          <a:lstStyle/>
          <a:p>
            <a:r>
              <a:rPr lang="en-GB" sz="2200" b="1" dirty="0">
                <a:latin typeface="Tw Cen MT" pitchFamily="34" charset="0"/>
              </a:rPr>
              <a:t>What: </a:t>
            </a:r>
          </a:p>
          <a:p>
            <a:r>
              <a:rPr lang="en-GB" sz="2200" dirty="0">
                <a:latin typeface="Tw Cen MT" pitchFamily="34" charset="0"/>
              </a:rPr>
              <a:t>What happens to your character? </a:t>
            </a:r>
          </a:p>
          <a:p>
            <a:r>
              <a:rPr lang="en-GB" sz="2200" dirty="0">
                <a:latin typeface="Tw Cen MT" pitchFamily="34" charset="0"/>
              </a:rPr>
              <a:t>Every story needs an event or conflict to move the plot along. Does your character save the day, have a problem or dilemma? Do they cause the problem or help to fix it? What will you choose?</a:t>
            </a:r>
          </a:p>
          <a:p>
            <a:endParaRPr lang="en-GB" sz="2200" dirty="0">
              <a:latin typeface="Tw Cen MT" pitchFamily="34" charset="0"/>
            </a:endParaRPr>
          </a:p>
          <a:p>
            <a:r>
              <a:rPr lang="en-GB" sz="2200" b="1" dirty="0">
                <a:latin typeface="Tw Cen MT" pitchFamily="34" charset="0"/>
              </a:rPr>
              <a:t>Why: </a:t>
            </a:r>
          </a:p>
          <a:p>
            <a:r>
              <a:rPr lang="en-GB" sz="2200" dirty="0">
                <a:latin typeface="Tw Cen MT" pitchFamily="34" charset="0"/>
              </a:rPr>
              <a:t>Why does the event or conflict happen? Why does your character behave the way they do? Are they in the wrong place at the wrong time? </a:t>
            </a:r>
          </a:p>
          <a:p>
            <a:r>
              <a:rPr lang="en-GB" sz="2200" dirty="0">
                <a:latin typeface="Tw Cen MT" pitchFamily="34" charset="0"/>
              </a:rPr>
              <a:t>How will you resolve the conflict / dilemma or will you write a cliff-hanger ending…?</a:t>
            </a:r>
          </a:p>
          <a:p>
            <a:endParaRPr lang="en-GB" sz="2200" dirty="0">
              <a:latin typeface="Tw Cen MT" pitchFamily="34" charset="0"/>
            </a:endParaRPr>
          </a:p>
          <a:p>
            <a:r>
              <a:rPr lang="en-GB" sz="2200" dirty="0">
                <a:latin typeface="Tw Cen MT" pitchFamily="34" charset="0"/>
              </a:rPr>
              <a:t>Use the planning boxes on your worksheet to write down your ideas.</a:t>
            </a:r>
            <a:endParaRPr lang="en-GB" sz="2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700809"/>
            <a:ext cx="8229600" cy="648072"/>
          </a:xfrm>
        </p:spPr>
        <p:txBody>
          <a:bodyPr/>
          <a:lstStyle/>
          <a:p>
            <a:pPr algn="ctr">
              <a:buNone/>
            </a:pPr>
            <a:r>
              <a:rPr lang="en-GB" dirty="0">
                <a:latin typeface="Tw Cen MT" pitchFamily="34" charset="0"/>
                <a:ea typeface="Geared Slab" pitchFamily="2" charset="0"/>
              </a:rPr>
              <a:t>Example 1</a:t>
            </a:r>
          </a:p>
        </p:txBody>
      </p:sp>
      <p:sp>
        <p:nvSpPr>
          <p:cNvPr id="6" name="Content Placeholder 2"/>
          <p:cNvSpPr txBox="1">
            <a:spLocks/>
          </p:cNvSpPr>
          <p:nvPr/>
        </p:nvSpPr>
        <p:spPr>
          <a:xfrm>
            <a:off x="755576" y="2708920"/>
            <a:ext cx="7941568" cy="3672408"/>
          </a:xfrm>
          <a:prstGeom prst="rect">
            <a:avLst/>
          </a:prstGeom>
        </p:spPr>
        <p:txBody>
          <a:bodyPr vert="horz" lIns="91440" tIns="45720" rIns="91440" bIns="45720" rtlCol="0">
            <a:noAutofit/>
          </a:bodyPr>
          <a:lstStyle/>
          <a:p>
            <a:r>
              <a:rPr lang="en-GB" sz="2200" dirty="0">
                <a:latin typeface="Tw Cen MT" pitchFamily="34" charset="0"/>
                <a:cs typeface="Arial" pitchFamily="34" charset="0"/>
              </a:rPr>
              <a:t>The sand was hot beneath my toes, the sun beat angrily and sweat poured down my brow. The city walls were tall and strong and there was no way to scale them or break through. All of this because our queen had been stolen from us by that boy. Our king had brought us, his entire army, to claim her back. But how? We weren’t heroes or gods, just men. How could we possibly invade the mighty city Troy? </a:t>
            </a:r>
          </a:p>
          <a:p>
            <a:r>
              <a:rPr lang="en-GB" sz="2200" dirty="0">
                <a:latin typeface="Tw Cen MT" pitchFamily="34" charset="0"/>
                <a:cs typeface="Arial" pitchFamily="34" charset="0"/>
              </a:rPr>
              <a:t>“Fetch wood,” I shouted suddenly. ‘We’ll sneak in.’ </a:t>
            </a:r>
          </a:p>
          <a:p>
            <a:r>
              <a:rPr lang="en-GB" sz="2200" dirty="0">
                <a:latin typeface="Tw Cen MT" pitchFamily="34" charset="0"/>
                <a:cs typeface="Arial" pitchFamily="34" charset="0"/>
              </a:rPr>
              <a:t>“How?” Achilles asked. </a:t>
            </a:r>
          </a:p>
          <a:p>
            <a:r>
              <a:rPr lang="en-GB" sz="2200" dirty="0">
                <a:latin typeface="Tw Cen MT" pitchFamily="34" charset="0"/>
                <a:cs typeface="Arial" pitchFamily="34" charset="0"/>
              </a:rPr>
              <a:t>“A horse,” I said, ‘we will build a wooden horse.’</a:t>
            </a:r>
          </a:p>
        </p:txBody>
      </p:sp>
      <p:sp>
        <p:nvSpPr>
          <p:cNvPr id="7" name="Content Placeholder 2"/>
          <p:cNvSpPr txBox="1">
            <a:spLocks/>
          </p:cNvSpPr>
          <p:nvPr/>
        </p:nvSpPr>
        <p:spPr>
          <a:xfrm>
            <a:off x="755576" y="2276872"/>
            <a:ext cx="7869560" cy="504056"/>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2400" b="0" i="0" u="none" strike="noStrike" kern="1200" cap="none" spc="0" normalizeH="0" baseline="0" noProof="0" dirty="0">
                <a:ln>
                  <a:noFill/>
                </a:ln>
                <a:solidFill>
                  <a:schemeClr val="tx1"/>
                </a:solidFill>
                <a:effectLst/>
                <a:uLnTx/>
                <a:uFillTx/>
                <a:latin typeface="Tw Cen MT" pitchFamily="34" charset="0"/>
                <a:ea typeface="Geared Slab" pitchFamily="2" charset="0"/>
              </a:rPr>
              <a:t>The Trojan</a:t>
            </a:r>
            <a:r>
              <a:rPr kumimoji="0" lang="en-GB" sz="2400" b="0" i="0" u="none" strike="noStrike" kern="1200" cap="none" spc="0" normalizeH="0" noProof="0" dirty="0">
                <a:ln>
                  <a:noFill/>
                </a:ln>
                <a:solidFill>
                  <a:schemeClr val="tx1"/>
                </a:solidFill>
                <a:effectLst/>
                <a:uLnTx/>
                <a:uFillTx/>
                <a:latin typeface="Tw Cen MT" pitchFamily="34" charset="0"/>
                <a:ea typeface="Geared Slab" pitchFamily="2" charset="0"/>
              </a:rPr>
              <a:t> Horse</a:t>
            </a:r>
            <a:endParaRPr kumimoji="0" lang="en-GB" sz="2400" b="0" i="0" u="none" strike="noStrike" kern="1200" cap="none" spc="0" normalizeH="0" baseline="0" noProof="0" dirty="0">
              <a:ln>
                <a:noFill/>
              </a:ln>
              <a:solidFill>
                <a:schemeClr val="tx1"/>
              </a:solidFill>
              <a:effectLst/>
              <a:uLnTx/>
              <a:uFillTx/>
              <a:latin typeface="Tw Cen MT" pitchFamily="34" charset="0"/>
              <a:ea typeface="Geared Slab" pitchFamily="2" charset="0"/>
            </a:endParaRPr>
          </a:p>
        </p:txBody>
      </p:sp>
      <p:pic>
        <p:nvPicPr>
          <p:cNvPr id="8" name="Picture 7" descr="Splat red.jpg"/>
          <p:cNvPicPr>
            <a:picLocks noChangeAspect="1"/>
          </p:cNvPicPr>
          <p:nvPr/>
        </p:nvPicPr>
        <p:blipFill>
          <a:blip r:embed="rId2" cstate="print"/>
          <a:stretch>
            <a:fillRect/>
          </a:stretch>
        </p:blipFill>
        <p:spPr>
          <a:xfrm>
            <a:off x="7308304" y="548680"/>
            <a:ext cx="1372551" cy="1368152"/>
          </a:xfrm>
          <a:prstGeom prst="rect">
            <a:avLst/>
          </a:prstGeom>
        </p:spPr>
      </p:pic>
      <p:pic>
        <p:nvPicPr>
          <p:cNvPr id="9" name="Picture 8" descr="Title.jpg"/>
          <p:cNvPicPr>
            <a:picLocks noChangeAspect="1"/>
          </p:cNvPicPr>
          <p:nvPr/>
        </p:nvPicPr>
        <p:blipFill>
          <a:blip r:embed="rId3" cstate="print"/>
          <a:stretch>
            <a:fillRect/>
          </a:stretch>
        </p:blipFill>
        <p:spPr>
          <a:xfrm>
            <a:off x="3396000" y="524715"/>
            <a:ext cx="2073432" cy="91573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700809"/>
            <a:ext cx="8229600" cy="648072"/>
          </a:xfrm>
        </p:spPr>
        <p:txBody>
          <a:bodyPr/>
          <a:lstStyle/>
          <a:p>
            <a:pPr algn="ctr">
              <a:buNone/>
            </a:pPr>
            <a:r>
              <a:rPr lang="en-GB" dirty="0">
                <a:latin typeface="Tw Cen MT" pitchFamily="34" charset="0"/>
                <a:ea typeface="Geared Slab" pitchFamily="2" charset="0"/>
              </a:rPr>
              <a:t>Example 2</a:t>
            </a:r>
          </a:p>
        </p:txBody>
      </p:sp>
      <p:sp>
        <p:nvSpPr>
          <p:cNvPr id="6" name="Content Placeholder 2"/>
          <p:cNvSpPr txBox="1">
            <a:spLocks/>
          </p:cNvSpPr>
          <p:nvPr/>
        </p:nvSpPr>
        <p:spPr>
          <a:xfrm>
            <a:off x="755576" y="2708920"/>
            <a:ext cx="7941568" cy="3672408"/>
          </a:xfrm>
          <a:prstGeom prst="rect">
            <a:avLst/>
          </a:prstGeom>
        </p:spPr>
        <p:txBody>
          <a:bodyPr vert="horz" lIns="91440" tIns="45720" rIns="91440" bIns="45720" rtlCol="0">
            <a:normAutofit/>
          </a:bodyPr>
          <a:lstStyle/>
          <a:p>
            <a:r>
              <a:rPr lang="en-GB" sz="2200" dirty="0">
                <a:latin typeface="Tw Cen MT" pitchFamily="34" charset="0"/>
                <a:cs typeface="Arial" pitchFamily="34" charset="0"/>
              </a:rPr>
              <a:t>I thought of my mother and father but couldn’t remember their faces; it had been so long since I’d seen them. I couldn’t see anyone here, it was so dark. But I could smell them and hear them crying. We were crammed in like animals, unable to move, not allowed to speak. It had been just a normal day when they’d come. They came with chains and shackles and led us away. To the coast. To the boats. They said we were headed for England, they said it was the greatest country on Earth.</a:t>
            </a:r>
            <a:br>
              <a:rPr lang="en-GB" sz="2200" dirty="0">
                <a:latin typeface="Tw Cen MT" pitchFamily="34" charset="0"/>
                <a:cs typeface="Arial" pitchFamily="34" charset="0"/>
              </a:rPr>
            </a:br>
            <a:r>
              <a:rPr lang="en-GB" sz="2200" dirty="0">
                <a:latin typeface="Tw Cen MT" pitchFamily="34" charset="0"/>
                <a:cs typeface="Arial" pitchFamily="34" charset="0"/>
              </a:rPr>
              <a:t>I only wanted to go home.</a:t>
            </a:r>
          </a:p>
        </p:txBody>
      </p:sp>
      <p:sp>
        <p:nvSpPr>
          <p:cNvPr id="7" name="Content Placeholder 2"/>
          <p:cNvSpPr txBox="1">
            <a:spLocks/>
          </p:cNvSpPr>
          <p:nvPr/>
        </p:nvSpPr>
        <p:spPr>
          <a:xfrm>
            <a:off x="755576" y="2276872"/>
            <a:ext cx="7869560" cy="504056"/>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2400" b="0" i="0" u="none" strike="noStrike" kern="1200" cap="none" spc="0" normalizeH="0" baseline="0" noProof="0" dirty="0">
                <a:ln>
                  <a:noFill/>
                </a:ln>
                <a:solidFill>
                  <a:schemeClr val="tx1"/>
                </a:solidFill>
                <a:effectLst/>
                <a:uLnTx/>
                <a:uFillTx/>
                <a:latin typeface="Tw Cen MT" pitchFamily="34" charset="0"/>
                <a:ea typeface="Geared Slab" pitchFamily="2" charset="0"/>
              </a:rPr>
              <a:t>Captured!</a:t>
            </a:r>
          </a:p>
        </p:txBody>
      </p:sp>
      <p:pic>
        <p:nvPicPr>
          <p:cNvPr id="8" name="Picture 7" descr="Splat blue.jpg"/>
          <p:cNvPicPr>
            <a:picLocks noChangeAspect="1"/>
          </p:cNvPicPr>
          <p:nvPr/>
        </p:nvPicPr>
        <p:blipFill>
          <a:blip r:embed="rId2" cstate="print"/>
          <a:stretch>
            <a:fillRect/>
          </a:stretch>
        </p:blipFill>
        <p:spPr>
          <a:xfrm>
            <a:off x="467544" y="332656"/>
            <a:ext cx="1174159" cy="1186369"/>
          </a:xfrm>
          <a:prstGeom prst="rect">
            <a:avLst/>
          </a:prstGeom>
        </p:spPr>
      </p:pic>
      <p:pic>
        <p:nvPicPr>
          <p:cNvPr id="9" name="Picture 8" descr="Title.jpg"/>
          <p:cNvPicPr>
            <a:picLocks noChangeAspect="1"/>
          </p:cNvPicPr>
          <p:nvPr/>
        </p:nvPicPr>
        <p:blipFill>
          <a:blip r:embed="rId3" cstate="print"/>
          <a:stretch>
            <a:fillRect/>
          </a:stretch>
        </p:blipFill>
        <p:spPr>
          <a:xfrm>
            <a:off x="3396000" y="524715"/>
            <a:ext cx="2073432" cy="91573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plat red.jpg"/>
          <p:cNvPicPr>
            <a:picLocks noChangeAspect="1"/>
          </p:cNvPicPr>
          <p:nvPr/>
        </p:nvPicPr>
        <p:blipFill>
          <a:blip r:embed="rId2" cstate="print"/>
          <a:stretch>
            <a:fillRect/>
          </a:stretch>
        </p:blipFill>
        <p:spPr>
          <a:xfrm>
            <a:off x="7308304" y="548680"/>
            <a:ext cx="1372551" cy="1368152"/>
          </a:xfrm>
          <a:prstGeom prst="rect">
            <a:avLst/>
          </a:prstGeom>
        </p:spPr>
      </p:pic>
      <p:pic>
        <p:nvPicPr>
          <p:cNvPr id="9" name="Picture 8" descr="Title.jpg"/>
          <p:cNvPicPr>
            <a:picLocks noChangeAspect="1"/>
          </p:cNvPicPr>
          <p:nvPr/>
        </p:nvPicPr>
        <p:blipFill>
          <a:blip r:embed="rId3" cstate="print"/>
          <a:stretch>
            <a:fillRect/>
          </a:stretch>
        </p:blipFill>
        <p:spPr>
          <a:xfrm>
            <a:off x="3396000" y="524715"/>
            <a:ext cx="2073432" cy="915730"/>
          </a:xfrm>
          <a:prstGeom prst="rect">
            <a:avLst/>
          </a:prstGeom>
        </p:spPr>
      </p:pic>
      <p:sp>
        <p:nvSpPr>
          <p:cNvPr id="11" name="TextBox 10"/>
          <p:cNvSpPr txBox="1"/>
          <p:nvPr/>
        </p:nvSpPr>
        <p:spPr>
          <a:xfrm>
            <a:off x="304800" y="1371600"/>
            <a:ext cx="5334000" cy="4524315"/>
          </a:xfrm>
          <a:prstGeom prst="rect">
            <a:avLst/>
          </a:prstGeom>
          <a:noFill/>
        </p:spPr>
        <p:txBody>
          <a:bodyPr wrap="square" rtlCol="0">
            <a:spAutoFit/>
          </a:bodyPr>
          <a:lstStyle/>
          <a:p>
            <a:r>
              <a:rPr lang="en-GB" dirty="0"/>
              <a:t>It’s time to write your mini saga!</a:t>
            </a:r>
          </a:p>
          <a:p>
            <a:endParaRPr lang="en-GB" dirty="0"/>
          </a:p>
          <a:p>
            <a:r>
              <a:rPr lang="en-GB" dirty="0"/>
              <a:t>Remember the 3 golden rules of mini saga writing:</a:t>
            </a:r>
          </a:p>
          <a:p>
            <a:endParaRPr lang="en-GB" dirty="0"/>
          </a:p>
          <a:p>
            <a:pPr marL="342900" indent="-342900">
              <a:buAutoNum type="arabicPeriod"/>
            </a:pPr>
            <a:r>
              <a:rPr lang="en-GB" dirty="0"/>
              <a:t>A mini saga must be no more than 100 words</a:t>
            </a:r>
          </a:p>
          <a:p>
            <a:pPr marL="342900" indent="-342900">
              <a:buAutoNum type="arabicPeriod"/>
            </a:pPr>
            <a:r>
              <a:rPr lang="en-GB" dirty="0"/>
              <a:t>A mini saga must have a beginning, a middle </a:t>
            </a:r>
            <a:br>
              <a:rPr lang="en-GB" dirty="0"/>
            </a:br>
            <a:r>
              <a:rPr lang="en-GB" dirty="0"/>
              <a:t>and an end</a:t>
            </a:r>
          </a:p>
          <a:p>
            <a:pPr marL="342900" indent="-342900">
              <a:buAutoNum type="arabicPeriod"/>
            </a:pPr>
            <a:r>
              <a:rPr lang="en-GB" dirty="0"/>
              <a:t>Write in your own words – every word counts, so choose carefully!</a:t>
            </a:r>
          </a:p>
          <a:p>
            <a:pPr marL="342900" indent="-342900">
              <a:buAutoNum type="arabicPeriod"/>
            </a:pPr>
            <a:endParaRPr lang="en-GB" dirty="0"/>
          </a:p>
          <a:p>
            <a:pPr marL="342900" indent="-342900"/>
            <a:r>
              <a:rPr lang="en-GB" dirty="0"/>
              <a:t>Your title isn’t part of your word count either!</a:t>
            </a:r>
          </a:p>
          <a:p>
            <a:pPr marL="342900" indent="-342900"/>
            <a:endParaRPr lang="en-GB" dirty="0"/>
          </a:p>
          <a:p>
            <a:pPr marL="342900" indent="-342900"/>
            <a:r>
              <a:rPr lang="en-GB" dirty="0"/>
              <a:t>Write in the 100-word grid on your worksheet.</a:t>
            </a:r>
          </a:p>
          <a:p>
            <a:pPr marL="342900" indent="-342900"/>
            <a:endParaRPr lang="en-GB" dirty="0"/>
          </a:p>
          <a:p>
            <a:pPr marL="342900" indent="-342900"/>
            <a:r>
              <a:rPr lang="en-GB" dirty="0"/>
              <a:t>If you have any questions ask your teacher now...</a:t>
            </a:r>
          </a:p>
          <a:p>
            <a:pPr marL="342900" indent="-342900">
              <a:buAutoNum type="arabicPeriod"/>
            </a:pPr>
            <a:endParaRPr lang="en-GB" dirty="0"/>
          </a:p>
        </p:txBody>
      </p:sp>
      <p:pic>
        <p:nvPicPr>
          <p:cNvPr id="12" name="Picture 11" descr="Capture.PNG"/>
          <p:cNvPicPr>
            <a:picLocks noChangeAspect="1"/>
          </p:cNvPicPr>
          <p:nvPr/>
        </p:nvPicPr>
        <p:blipFill>
          <a:blip r:embed="rId4" cstate="print"/>
          <a:stretch>
            <a:fillRect/>
          </a:stretch>
        </p:blipFill>
        <p:spPr>
          <a:xfrm rot="581767">
            <a:off x="5522498" y="1922927"/>
            <a:ext cx="2805163" cy="404745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plat blue.jpg"/>
          <p:cNvPicPr>
            <a:picLocks noChangeAspect="1"/>
          </p:cNvPicPr>
          <p:nvPr/>
        </p:nvPicPr>
        <p:blipFill>
          <a:blip r:embed="rId2" cstate="print"/>
          <a:stretch>
            <a:fillRect/>
          </a:stretch>
        </p:blipFill>
        <p:spPr>
          <a:xfrm>
            <a:off x="467544" y="332656"/>
            <a:ext cx="1174159" cy="1186369"/>
          </a:xfrm>
          <a:prstGeom prst="rect">
            <a:avLst/>
          </a:prstGeom>
        </p:spPr>
      </p:pic>
      <p:pic>
        <p:nvPicPr>
          <p:cNvPr id="6" name="Picture 5" descr="Title.jpg"/>
          <p:cNvPicPr>
            <a:picLocks noChangeAspect="1"/>
          </p:cNvPicPr>
          <p:nvPr/>
        </p:nvPicPr>
        <p:blipFill>
          <a:blip r:embed="rId3" cstate="print"/>
          <a:stretch>
            <a:fillRect/>
          </a:stretch>
        </p:blipFill>
        <p:spPr>
          <a:xfrm>
            <a:off x="3396000" y="524715"/>
            <a:ext cx="2073432" cy="915730"/>
          </a:xfrm>
          <a:prstGeom prst="rect">
            <a:avLst/>
          </a:prstGeom>
        </p:spPr>
      </p:pic>
      <p:sp>
        <p:nvSpPr>
          <p:cNvPr id="10" name="Rectangle 9"/>
          <p:cNvSpPr/>
          <p:nvPr/>
        </p:nvSpPr>
        <p:spPr>
          <a:xfrm>
            <a:off x="704088" y="1676400"/>
            <a:ext cx="7754112" cy="3046988"/>
          </a:xfrm>
          <a:prstGeom prst="rect">
            <a:avLst/>
          </a:prstGeom>
        </p:spPr>
        <p:txBody>
          <a:bodyPr wrap="square">
            <a:spAutoFit/>
          </a:bodyPr>
          <a:lstStyle/>
          <a:p>
            <a:pPr algn="ctr"/>
            <a:r>
              <a:rPr lang="en-GB" sz="4400" b="1" dirty="0">
                <a:latin typeface="Tw Cen MT" pitchFamily="34" charset="0"/>
                <a:cs typeface="Leelawadee UI" pitchFamily="34" charset="-34"/>
              </a:rPr>
              <a:t>Assessment Time!</a:t>
            </a:r>
          </a:p>
          <a:p>
            <a:endParaRPr lang="en-GB" sz="4000" dirty="0">
              <a:latin typeface="Tw Cen MT" pitchFamily="34" charset="0"/>
              <a:cs typeface="Leelawadee UI" pitchFamily="34" charset="-34"/>
            </a:endParaRPr>
          </a:p>
          <a:p>
            <a:r>
              <a:rPr lang="en-GB" sz="3600" dirty="0">
                <a:latin typeface="Tw Cen MT" pitchFamily="34" charset="0"/>
                <a:cs typeface="Leelawadee UI" pitchFamily="34" charset="-34"/>
              </a:rPr>
              <a:t>Your teacher will now tell you if you are working in groups or checking your own work.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plat blue.jpg"/>
          <p:cNvPicPr>
            <a:picLocks noChangeAspect="1"/>
          </p:cNvPicPr>
          <p:nvPr/>
        </p:nvPicPr>
        <p:blipFill>
          <a:blip r:embed="rId2" cstate="print"/>
          <a:stretch>
            <a:fillRect/>
          </a:stretch>
        </p:blipFill>
        <p:spPr>
          <a:xfrm>
            <a:off x="467544" y="332656"/>
            <a:ext cx="1174159" cy="1186369"/>
          </a:xfrm>
          <a:prstGeom prst="rect">
            <a:avLst/>
          </a:prstGeom>
        </p:spPr>
      </p:pic>
      <p:pic>
        <p:nvPicPr>
          <p:cNvPr id="6" name="Picture 5" descr="Title.jpg"/>
          <p:cNvPicPr>
            <a:picLocks noChangeAspect="1"/>
          </p:cNvPicPr>
          <p:nvPr/>
        </p:nvPicPr>
        <p:blipFill>
          <a:blip r:embed="rId3" cstate="print"/>
          <a:stretch>
            <a:fillRect/>
          </a:stretch>
        </p:blipFill>
        <p:spPr>
          <a:xfrm>
            <a:off x="3396000" y="524715"/>
            <a:ext cx="2073432" cy="915730"/>
          </a:xfrm>
          <a:prstGeom prst="rect">
            <a:avLst/>
          </a:prstGeom>
        </p:spPr>
      </p:pic>
      <p:sp>
        <p:nvSpPr>
          <p:cNvPr id="5" name="Rectangle 4"/>
          <p:cNvSpPr/>
          <p:nvPr/>
        </p:nvSpPr>
        <p:spPr>
          <a:xfrm>
            <a:off x="704088" y="1676400"/>
            <a:ext cx="7754112" cy="4031873"/>
          </a:xfrm>
          <a:prstGeom prst="rect">
            <a:avLst/>
          </a:prstGeom>
        </p:spPr>
        <p:txBody>
          <a:bodyPr wrap="square">
            <a:spAutoFit/>
          </a:bodyPr>
          <a:lstStyle/>
          <a:p>
            <a:pPr algn="ctr"/>
            <a:endParaRPr lang="en-GB" sz="3200" dirty="0">
              <a:latin typeface="Tw Cen MT" pitchFamily="34" charset="0"/>
              <a:cs typeface="Leelawadee UI" pitchFamily="34" charset="-34"/>
            </a:endParaRPr>
          </a:p>
          <a:p>
            <a:pPr algn="ctr"/>
            <a:r>
              <a:rPr lang="en-GB" sz="3200" dirty="0">
                <a:latin typeface="Tw Cen MT" pitchFamily="34" charset="0"/>
                <a:cs typeface="Leelawadee UI" pitchFamily="34" charset="-34"/>
              </a:rPr>
              <a:t>It’s time to hand your work into your teacher!</a:t>
            </a:r>
          </a:p>
          <a:p>
            <a:pPr>
              <a:buFont typeface="Arial" pitchFamily="34" charset="0"/>
              <a:buChar char="•"/>
            </a:pPr>
            <a:endParaRPr lang="en-GB" sz="3200" dirty="0">
              <a:latin typeface="Tw Cen MT" pitchFamily="34" charset="0"/>
            </a:endParaRPr>
          </a:p>
          <a:p>
            <a:pPr algn="ctr"/>
            <a:r>
              <a:rPr lang="en-GB" sz="3200" dirty="0">
                <a:latin typeface="Tw Cen MT" pitchFamily="34" charset="0"/>
                <a:cs typeface="Leelawadee UI" pitchFamily="34" charset="-34"/>
              </a:rPr>
              <a:t>Make sure your name and age </a:t>
            </a:r>
          </a:p>
          <a:p>
            <a:pPr algn="ctr"/>
            <a:r>
              <a:rPr lang="en-GB" sz="3200" dirty="0">
                <a:latin typeface="Tw Cen MT" pitchFamily="34" charset="0"/>
                <a:cs typeface="Leelawadee UI" pitchFamily="34" charset="-34"/>
              </a:rPr>
              <a:t>are on your work!</a:t>
            </a:r>
          </a:p>
          <a:p>
            <a:pPr algn="ctr"/>
            <a:endParaRPr lang="en-GB" sz="3200" dirty="0">
              <a:latin typeface="Tw Cen MT" pitchFamily="34" charset="0"/>
              <a:cs typeface="Leelawadee UI" pitchFamily="34" charset="-34"/>
            </a:endParaRPr>
          </a:p>
          <a:p>
            <a:pPr algn="ctr"/>
            <a:r>
              <a:rPr lang="en-GB" sz="3200" dirty="0">
                <a:latin typeface="Tw Cen MT" pitchFamily="34" charset="0"/>
                <a:cs typeface="Leelawadee UI" pitchFamily="34" charset="-34"/>
              </a:rPr>
              <a:t>Well done for writing your </a:t>
            </a:r>
            <a:br>
              <a:rPr lang="en-GB" sz="3200" dirty="0">
                <a:latin typeface="Tw Cen MT" pitchFamily="34" charset="0"/>
                <a:cs typeface="Leelawadee UI" pitchFamily="34" charset="-34"/>
              </a:rPr>
            </a:br>
            <a:r>
              <a:rPr lang="en-GB" sz="3200" dirty="0">
                <a:latin typeface="Tw Cen MT" pitchFamily="34" charset="0"/>
                <a:cs typeface="Leelawadee UI" pitchFamily="34" charset="-34"/>
              </a:rPr>
              <a:t>Ancient Adventure mini saga!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E475218B-7236-41ED-B085-35D6B2DFB3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142"/>
            <a:ext cx="9144000" cy="685571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410</TotalTime>
  <Words>1252</Words>
  <Application>Microsoft Office PowerPoint</Application>
  <PresentationFormat>On-screen Show (4:3)</PresentationFormat>
  <Paragraphs>100</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Tw Cen MT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ashley.janson</dc:creator>
  <cp:lastModifiedBy>Young Writers</cp:lastModifiedBy>
  <cp:revision>55</cp:revision>
  <dcterms:created xsi:type="dcterms:W3CDTF">2015-11-03T10:55:56Z</dcterms:created>
  <dcterms:modified xsi:type="dcterms:W3CDTF">2023-05-16T10:10:47Z</dcterms:modified>
</cp:coreProperties>
</file>