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82" r:id="rId11"/>
    <p:sldId id="283" r:id="rId12"/>
    <p:sldId id="269" r:id="rId13"/>
    <p:sldId id="270" r:id="rId14"/>
    <p:sldId id="284" r:id="rId15"/>
    <p:sldId id="285" r:id="rId16"/>
    <p:sldId id="275" r:id="rId17"/>
    <p:sldId id="276" r:id="rId18"/>
    <p:sldId id="271" r:id="rId19"/>
    <p:sldId id="286" r:id="rId20"/>
    <p:sldId id="278" r:id="rId21"/>
    <p:sldId id="274" r:id="rId22"/>
    <p:sldId id="279" r:id="rId23"/>
    <p:sldId id="280" r:id="rId24"/>
    <p:sldId id="281" r:id="rId2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85BE0-71F6-487F-9508-AD9BD65CE457}" type="datetimeFigureOut">
              <a:rPr lang="en-GB" smtClean="0"/>
              <a:t>13/02/2024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48190-92DA-42DB-BEF3-4292D2366C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5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_CuR6yW4sQ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u="sng" dirty="0">
                <a:solidFill>
                  <a:srgbClr val="0088CC"/>
                </a:solidFill>
                <a:effectLst/>
                <a:latin typeface="Arial" panose="020B0604020202020204" pitchFamily="34" charset="0"/>
                <a:hlinkClick r:id="rId3" tooltip="https://youtu.be/__CuR6yW4sQ"/>
              </a:rPr>
              <a:t>https://youtu.be/__CuR6yW4sQ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48190-92DA-42DB-BEF3-4292D2366CA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45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24609" y="470037"/>
            <a:ext cx="2365247" cy="6217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225" y="2713278"/>
            <a:ext cx="7058025" cy="421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225" y="3099258"/>
            <a:ext cx="7513320" cy="1773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ngwriters.co.uk/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hyperlink" Target="https://youtu.be/__CuR6yW4sQ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ngwriters.co.uk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132" y="5451247"/>
            <a:ext cx="2646479" cy="4191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3340" y="906952"/>
            <a:ext cx="4596765" cy="1426210"/>
          </a:xfrm>
          <a:prstGeom prst="rect">
            <a:avLst/>
          </a:prstGeom>
        </p:spPr>
        <p:txBody>
          <a:bodyPr vert="horz" wrap="square" lIns="0" tIns="2038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05"/>
              </a:spcBef>
            </a:pPr>
            <a:r>
              <a:rPr sz="4000" spc="-5" dirty="0">
                <a:solidFill>
                  <a:srgbClr val="9CCB3B"/>
                </a:solidFill>
              </a:rPr>
              <a:t>Hello!</a:t>
            </a:r>
            <a:endParaRPr sz="4000"/>
          </a:p>
          <a:p>
            <a:pPr marL="12700" marR="5080" algn="ctr">
              <a:lnSpc>
                <a:spcPct val="100000"/>
              </a:lnSpc>
              <a:spcBef>
                <a:spcPts val="640"/>
              </a:spcBef>
            </a:pPr>
            <a:r>
              <a:rPr sz="1700" dirty="0">
                <a:solidFill>
                  <a:srgbClr val="231F20"/>
                </a:solidFill>
              </a:rPr>
              <a:t>Thank</a:t>
            </a:r>
            <a:r>
              <a:rPr sz="1700" spc="-20" dirty="0">
                <a:solidFill>
                  <a:srgbClr val="231F20"/>
                </a:solidFill>
              </a:rPr>
              <a:t> </a:t>
            </a:r>
            <a:r>
              <a:rPr sz="1700" spc="-5" dirty="0">
                <a:solidFill>
                  <a:srgbClr val="231F20"/>
                </a:solidFill>
              </a:rPr>
              <a:t>you</a:t>
            </a:r>
            <a:r>
              <a:rPr sz="1700" spc="-25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for</a:t>
            </a:r>
            <a:r>
              <a:rPr sz="1700" spc="-20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downloading</a:t>
            </a:r>
            <a:r>
              <a:rPr sz="1700" spc="-15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this</a:t>
            </a:r>
            <a:r>
              <a:rPr sz="1700" spc="-20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PowerPoint, </a:t>
            </a:r>
            <a:r>
              <a:rPr sz="1700" spc="-459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here</a:t>
            </a:r>
            <a:r>
              <a:rPr sz="1700" spc="-10" dirty="0">
                <a:solidFill>
                  <a:srgbClr val="231F20"/>
                </a:solidFill>
              </a:rPr>
              <a:t> </a:t>
            </a:r>
            <a:r>
              <a:rPr sz="1700" spc="-5" dirty="0">
                <a:solidFill>
                  <a:srgbClr val="231F20"/>
                </a:solidFill>
              </a:rPr>
              <a:t>are</a:t>
            </a:r>
            <a:r>
              <a:rPr sz="1700" spc="-10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a</a:t>
            </a:r>
            <a:r>
              <a:rPr sz="1700" spc="-15" dirty="0">
                <a:solidFill>
                  <a:srgbClr val="231F20"/>
                </a:solidFill>
              </a:rPr>
              <a:t> </a:t>
            </a:r>
            <a:r>
              <a:rPr sz="1700" spc="-5" dirty="0">
                <a:solidFill>
                  <a:srgbClr val="231F20"/>
                </a:solidFill>
              </a:rPr>
              <a:t>couple</a:t>
            </a:r>
            <a:r>
              <a:rPr sz="1700" spc="-10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of</a:t>
            </a:r>
            <a:r>
              <a:rPr sz="1700" spc="-5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quick</a:t>
            </a:r>
            <a:r>
              <a:rPr sz="1700" spc="-10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notes</a:t>
            </a:r>
            <a:r>
              <a:rPr sz="1700" spc="-5" dirty="0">
                <a:solidFill>
                  <a:srgbClr val="231F20"/>
                </a:solidFill>
              </a:rPr>
              <a:t> </a:t>
            </a:r>
            <a:r>
              <a:rPr sz="1700" dirty="0">
                <a:solidFill>
                  <a:srgbClr val="231F20"/>
                </a:solidFill>
              </a:rPr>
              <a:t>for</a:t>
            </a:r>
            <a:r>
              <a:rPr sz="1700" spc="-5" dirty="0">
                <a:solidFill>
                  <a:srgbClr val="231F20"/>
                </a:solidFill>
              </a:rPr>
              <a:t> you...</a:t>
            </a:r>
            <a:endParaRPr sz="1700"/>
          </a:p>
        </p:txBody>
      </p:sp>
      <p:sp>
        <p:nvSpPr>
          <p:cNvPr id="4" name="object 4"/>
          <p:cNvSpPr txBox="1"/>
          <p:nvPr/>
        </p:nvSpPr>
        <p:spPr>
          <a:xfrm>
            <a:off x="2134157" y="2698396"/>
            <a:ext cx="5717540" cy="21313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3305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Slide </a:t>
            </a:r>
            <a:r>
              <a:rPr lang="en-GB" sz="1600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is left blank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for you to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add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your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own learning </a:t>
            </a:r>
            <a:r>
              <a:rPr sz="1600" spc="-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outcomes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/ success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criteria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330"/>
              </a:spcBef>
            </a:pP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The PowerPoint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is editable,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so you can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add images and info, or </a:t>
            </a:r>
            <a:r>
              <a:rPr sz="1600" spc="-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examples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etc,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should you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 wish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sz="1600" spc="-15" dirty="0">
                <a:solidFill>
                  <a:srgbClr val="231F20"/>
                </a:solidFill>
                <a:latin typeface="Arial"/>
                <a:cs typeface="Arial"/>
              </a:rPr>
              <a:t>We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hope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you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students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 enjoy</a:t>
            </a:r>
            <a:r>
              <a:rPr sz="16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 lesson!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17475" y="2651251"/>
            <a:ext cx="605155" cy="605155"/>
            <a:chOff x="1317475" y="2651251"/>
            <a:chExt cx="605155" cy="605155"/>
          </a:xfrm>
        </p:grpSpPr>
        <p:sp>
          <p:nvSpPr>
            <p:cNvPr id="6" name="object 6"/>
            <p:cNvSpPr/>
            <p:nvPr/>
          </p:nvSpPr>
          <p:spPr>
            <a:xfrm>
              <a:off x="1317475" y="2651251"/>
              <a:ext cx="605155" cy="605155"/>
            </a:xfrm>
            <a:custGeom>
              <a:avLst/>
              <a:gdLst/>
              <a:ahLst/>
              <a:cxnLst/>
              <a:rect l="l" t="t" r="r" b="b"/>
              <a:pathLst>
                <a:path w="605155" h="605154">
                  <a:moveTo>
                    <a:pt x="302361" y="0"/>
                  </a:moveTo>
                  <a:lnTo>
                    <a:pt x="253316" y="3957"/>
                  </a:lnTo>
                  <a:lnTo>
                    <a:pt x="206790" y="15415"/>
                  </a:lnTo>
                  <a:lnTo>
                    <a:pt x="163407" y="33751"/>
                  </a:lnTo>
                  <a:lnTo>
                    <a:pt x="123789" y="58341"/>
                  </a:lnTo>
                  <a:lnTo>
                    <a:pt x="88558" y="88565"/>
                  </a:lnTo>
                  <a:lnTo>
                    <a:pt x="58337" y="123797"/>
                  </a:lnTo>
                  <a:lnTo>
                    <a:pt x="33748" y="163417"/>
                  </a:lnTo>
                  <a:lnTo>
                    <a:pt x="15414" y="206802"/>
                  </a:lnTo>
                  <a:lnTo>
                    <a:pt x="3957" y="253328"/>
                  </a:lnTo>
                  <a:lnTo>
                    <a:pt x="0" y="302374"/>
                  </a:lnTo>
                  <a:lnTo>
                    <a:pt x="3957" y="351422"/>
                  </a:lnTo>
                  <a:lnTo>
                    <a:pt x="15414" y="397951"/>
                  </a:lnTo>
                  <a:lnTo>
                    <a:pt x="33748" y="441336"/>
                  </a:lnTo>
                  <a:lnTo>
                    <a:pt x="58337" y="480956"/>
                  </a:lnTo>
                  <a:lnTo>
                    <a:pt x="88558" y="516188"/>
                  </a:lnTo>
                  <a:lnTo>
                    <a:pt x="123789" y="546410"/>
                  </a:lnTo>
                  <a:lnTo>
                    <a:pt x="163407" y="570999"/>
                  </a:lnTo>
                  <a:lnTo>
                    <a:pt x="206790" y="589334"/>
                  </a:lnTo>
                  <a:lnTo>
                    <a:pt x="253316" y="600791"/>
                  </a:lnTo>
                  <a:lnTo>
                    <a:pt x="302361" y="604748"/>
                  </a:lnTo>
                  <a:lnTo>
                    <a:pt x="351410" y="600791"/>
                  </a:lnTo>
                  <a:lnTo>
                    <a:pt x="397938" y="589334"/>
                  </a:lnTo>
                  <a:lnTo>
                    <a:pt x="441323" y="570999"/>
                  </a:lnTo>
                  <a:lnTo>
                    <a:pt x="480943" y="546410"/>
                  </a:lnTo>
                  <a:lnTo>
                    <a:pt x="516175" y="516188"/>
                  </a:lnTo>
                  <a:lnTo>
                    <a:pt x="546397" y="480956"/>
                  </a:lnTo>
                  <a:lnTo>
                    <a:pt x="570986" y="441336"/>
                  </a:lnTo>
                  <a:lnTo>
                    <a:pt x="589321" y="397951"/>
                  </a:lnTo>
                  <a:lnTo>
                    <a:pt x="600778" y="351422"/>
                  </a:lnTo>
                  <a:lnTo>
                    <a:pt x="604735" y="302374"/>
                  </a:lnTo>
                  <a:lnTo>
                    <a:pt x="600778" y="253328"/>
                  </a:lnTo>
                  <a:lnTo>
                    <a:pt x="589321" y="206802"/>
                  </a:lnTo>
                  <a:lnTo>
                    <a:pt x="570986" y="163417"/>
                  </a:lnTo>
                  <a:lnTo>
                    <a:pt x="546397" y="123797"/>
                  </a:lnTo>
                  <a:lnTo>
                    <a:pt x="516175" y="88565"/>
                  </a:lnTo>
                  <a:lnTo>
                    <a:pt x="480943" y="58341"/>
                  </a:lnTo>
                  <a:lnTo>
                    <a:pt x="441323" y="33751"/>
                  </a:lnTo>
                  <a:lnTo>
                    <a:pt x="397938" y="15415"/>
                  </a:lnTo>
                  <a:lnTo>
                    <a:pt x="351410" y="3957"/>
                  </a:lnTo>
                  <a:lnTo>
                    <a:pt x="3023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52419" y="2825407"/>
              <a:ext cx="363220" cy="273685"/>
            </a:xfrm>
            <a:custGeom>
              <a:avLst/>
              <a:gdLst/>
              <a:ahLst/>
              <a:cxnLst/>
              <a:rect l="l" t="t" r="r" b="b"/>
              <a:pathLst>
                <a:path w="363219" h="273685">
                  <a:moveTo>
                    <a:pt x="307408" y="0"/>
                  </a:moveTo>
                  <a:lnTo>
                    <a:pt x="286553" y="4057"/>
                  </a:lnTo>
                  <a:lnTo>
                    <a:pt x="268220" y="16230"/>
                  </a:lnTo>
                  <a:lnTo>
                    <a:pt x="145018" y="139420"/>
                  </a:lnTo>
                  <a:lnTo>
                    <a:pt x="94637" y="89027"/>
                  </a:lnTo>
                  <a:lnTo>
                    <a:pt x="55433" y="72786"/>
                  </a:lnTo>
                  <a:lnTo>
                    <a:pt x="16240" y="89027"/>
                  </a:lnTo>
                  <a:lnTo>
                    <a:pt x="0" y="128219"/>
                  </a:lnTo>
                  <a:lnTo>
                    <a:pt x="4060" y="149077"/>
                  </a:lnTo>
                  <a:lnTo>
                    <a:pt x="16240" y="167411"/>
                  </a:lnTo>
                  <a:lnTo>
                    <a:pt x="105838" y="257009"/>
                  </a:lnTo>
                  <a:lnTo>
                    <a:pt x="124170" y="269182"/>
                  </a:lnTo>
                  <a:lnTo>
                    <a:pt x="145026" y="273240"/>
                  </a:lnTo>
                  <a:lnTo>
                    <a:pt x="165883" y="269182"/>
                  </a:lnTo>
                  <a:lnTo>
                    <a:pt x="184223" y="257009"/>
                  </a:lnTo>
                  <a:lnTo>
                    <a:pt x="346605" y="94627"/>
                  </a:lnTo>
                  <a:lnTo>
                    <a:pt x="358785" y="76288"/>
                  </a:lnTo>
                  <a:lnTo>
                    <a:pt x="362845" y="55429"/>
                  </a:lnTo>
                  <a:lnTo>
                    <a:pt x="358785" y="34570"/>
                  </a:lnTo>
                  <a:lnTo>
                    <a:pt x="346605" y="16230"/>
                  </a:lnTo>
                  <a:lnTo>
                    <a:pt x="328265" y="4057"/>
                  </a:lnTo>
                  <a:lnTo>
                    <a:pt x="307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317475" y="3561033"/>
            <a:ext cx="605155" cy="605155"/>
            <a:chOff x="1317475" y="3561033"/>
            <a:chExt cx="605155" cy="605155"/>
          </a:xfrm>
        </p:grpSpPr>
        <p:sp>
          <p:nvSpPr>
            <p:cNvPr id="9" name="object 9"/>
            <p:cNvSpPr/>
            <p:nvPr/>
          </p:nvSpPr>
          <p:spPr>
            <a:xfrm>
              <a:off x="1317475" y="3561033"/>
              <a:ext cx="605155" cy="605155"/>
            </a:xfrm>
            <a:custGeom>
              <a:avLst/>
              <a:gdLst/>
              <a:ahLst/>
              <a:cxnLst/>
              <a:rect l="l" t="t" r="r" b="b"/>
              <a:pathLst>
                <a:path w="605155" h="605154">
                  <a:moveTo>
                    <a:pt x="302361" y="0"/>
                  </a:moveTo>
                  <a:lnTo>
                    <a:pt x="253316" y="3957"/>
                  </a:lnTo>
                  <a:lnTo>
                    <a:pt x="206790" y="15414"/>
                  </a:lnTo>
                  <a:lnTo>
                    <a:pt x="163407" y="33748"/>
                  </a:lnTo>
                  <a:lnTo>
                    <a:pt x="123789" y="58338"/>
                  </a:lnTo>
                  <a:lnTo>
                    <a:pt x="88558" y="88560"/>
                  </a:lnTo>
                  <a:lnTo>
                    <a:pt x="58337" y="123792"/>
                  </a:lnTo>
                  <a:lnTo>
                    <a:pt x="33748" y="163412"/>
                  </a:lnTo>
                  <a:lnTo>
                    <a:pt x="15414" y="206797"/>
                  </a:lnTo>
                  <a:lnTo>
                    <a:pt x="3957" y="253325"/>
                  </a:lnTo>
                  <a:lnTo>
                    <a:pt x="0" y="302374"/>
                  </a:lnTo>
                  <a:lnTo>
                    <a:pt x="3957" y="351422"/>
                  </a:lnTo>
                  <a:lnTo>
                    <a:pt x="15414" y="397951"/>
                  </a:lnTo>
                  <a:lnTo>
                    <a:pt x="33748" y="441336"/>
                  </a:lnTo>
                  <a:lnTo>
                    <a:pt x="58337" y="480956"/>
                  </a:lnTo>
                  <a:lnTo>
                    <a:pt x="88558" y="516188"/>
                  </a:lnTo>
                  <a:lnTo>
                    <a:pt x="123789" y="546410"/>
                  </a:lnTo>
                  <a:lnTo>
                    <a:pt x="163407" y="570999"/>
                  </a:lnTo>
                  <a:lnTo>
                    <a:pt x="206790" y="589334"/>
                  </a:lnTo>
                  <a:lnTo>
                    <a:pt x="253316" y="600791"/>
                  </a:lnTo>
                  <a:lnTo>
                    <a:pt x="302361" y="604748"/>
                  </a:lnTo>
                  <a:lnTo>
                    <a:pt x="351410" y="600791"/>
                  </a:lnTo>
                  <a:lnTo>
                    <a:pt x="397938" y="589334"/>
                  </a:lnTo>
                  <a:lnTo>
                    <a:pt x="441323" y="570999"/>
                  </a:lnTo>
                  <a:lnTo>
                    <a:pt x="480943" y="546410"/>
                  </a:lnTo>
                  <a:lnTo>
                    <a:pt x="516175" y="516188"/>
                  </a:lnTo>
                  <a:lnTo>
                    <a:pt x="546397" y="480956"/>
                  </a:lnTo>
                  <a:lnTo>
                    <a:pt x="570986" y="441336"/>
                  </a:lnTo>
                  <a:lnTo>
                    <a:pt x="589321" y="397951"/>
                  </a:lnTo>
                  <a:lnTo>
                    <a:pt x="600778" y="351422"/>
                  </a:lnTo>
                  <a:lnTo>
                    <a:pt x="604735" y="302374"/>
                  </a:lnTo>
                  <a:lnTo>
                    <a:pt x="600778" y="253325"/>
                  </a:lnTo>
                  <a:lnTo>
                    <a:pt x="589321" y="206797"/>
                  </a:lnTo>
                  <a:lnTo>
                    <a:pt x="570986" y="163412"/>
                  </a:lnTo>
                  <a:lnTo>
                    <a:pt x="546397" y="123792"/>
                  </a:lnTo>
                  <a:lnTo>
                    <a:pt x="516175" y="88560"/>
                  </a:lnTo>
                  <a:lnTo>
                    <a:pt x="480943" y="58338"/>
                  </a:lnTo>
                  <a:lnTo>
                    <a:pt x="441323" y="33748"/>
                  </a:lnTo>
                  <a:lnTo>
                    <a:pt x="397938" y="15414"/>
                  </a:lnTo>
                  <a:lnTo>
                    <a:pt x="351410" y="3957"/>
                  </a:lnTo>
                  <a:lnTo>
                    <a:pt x="302361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52419" y="3735178"/>
              <a:ext cx="363220" cy="273685"/>
            </a:xfrm>
            <a:custGeom>
              <a:avLst/>
              <a:gdLst/>
              <a:ahLst/>
              <a:cxnLst/>
              <a:rect l="l" t="t" r="r" b="b"/>
              <a:pathLst>
                <a:path w="363219" h="273685">
                  <a:moveTo>
                    <a:pt x="307408" y="0"/>
                  </a:moveTo>
                  <a:lnTo>
                    <a:pt x="286553" y="4060"/>
                  </a:lnTo>
                  <a:lnTo>
                    <a:pt x="268220" y="16240"/>
                  </a:lnTo>
                  <a:lnTo>
                    <a:pt x="145018" y="139430"/>
                  </a:lnTo>
                  <a:lnTo>
                    <a:pt x="94637" y="89036"/>
                  </a:lnTo>
                  <a:lnTo>
                    <a:pt x="55433" y="72796"/>
                  </a:lnTo>
                  <a:lnTo>
                    <a:pt x="16240" y="89036"/>
                  </a:lnTo>
                  <a:lnTo>
                    <a:pt x="0" y="128228"/>
                  </a:lnTo>
                  <a:lnTo>
                    <a:pt x="4060" y="149086"/>
                  </a:lnTo>
                  <a:lnTo>
                    <a:pt x="16240" y="167420"/>
                  </a:lnTo>
                  <a:lnTo>
                    <a:pt x="105838" y="257019"/>
                  </a:lnTo>
                  <a:lnTo>
                    <a:pt x="124170" y="269192"/>
                  </a:lnTo>
                  <a:lnTo>
                    <a:pt x="145026" y="273250"/>
                  </a:lnTo>
                  <a:lnTo>
                    <a:pt x="165883" y="269192"/>
                  </a:lnTo>
                  <a:lnTo>
                    <a:pt x="184223" y="257019"/>
                  </a:lnTo>
                  <a:lnTo>
                    <a:pt x="346605" y="94637"/>
                  </a:lnTo>
                  <a:lnTo>
                    <a:pt x="358785" y="76295"/>
                  </a:lnTo>
                  <a:lnTo>
                    <a:pt x="362845" y="55433"/>
                  </a:lnTo>
                  <a:lnTo>
                    <a:pt x="358785" y="34574"/>
                  </a:lnTo>
                  <a:lnTo>
                    <a:pt x="346605" y="16240"/>
                  </a:lnTo>
                  <a:lnTo>
                    <a:pt x="328265" y="4060"/>
                  </a:lnTo>
                  <a:lnTo>
                    <a:pt x="307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314452" y="4365249"/>
            <a:ext cx="608965" cy="608965"/>
          </a:xfrm>
          <a:custGeom>
            <a:avLst/>
            <a:gdLst/>
            <a:ahLst/>
            <a:cxnLst/>
            <a:rect l="l" t="t" r="r" b="b"/>
            <a:pathLst>
              <a:path w="608964" h="608964">
                <a:moveTo>
                  <a:pt x="304380" y="0"/>
                </a:moveTo>
                <a:lnTo>
                  <a:pt x="255010" y="3984"/>
                </a:lnTo>
                <a:lnTo>
                  <a:pt x="208175" y="15518"/>
                </a:lnTo>
                <a:lnTo>
                  <a:pt x="164503" y="33976"/>
                </a:lnTo>
                <a:lnTo>
                  <a:pt x="124620" y="58730"/>
                </a:lnTo>
                <a:lnTo>
                  <a:pt x="89153" y="89155"/>
                </a:lnTo>
                <a:lnTo>
                  <a:pt x="58730" y="124623"/>
                </a:lnTo>
                <a:lnTo>
                  <a:pt x="33975" y="164508"/>
                </a:lnTo>
                <a:lnTo>
                  <a:pt x="15518" y="208182"/>
                </a:lnTo>
                <a:lnTo>
                  <a:pt x="3984" y="255019"/>
                </a:lnTo>
                <a:lnTo>
                  <a:pt x="0" y="304393"/>
                </a:lnTo>
                <a:lnTo>
                  <a:pt x="3984" y="353763"/>
                </a:lnTo>
                <a:lnTo>
                  <a:pt x="15518" y="400598"/>
                </a:lnTo>
                <a:lnTo>
                  <a:pt x="33975" y="444270"/>
                </a:lnTo>
                <a:lnTo>
                  <a:pt x="58730" y="484153"/>
                </a:lnTo>
                <a:lnTo>
                  <a:pt x="89154" y="519620"/>
                </a:lnTo>
                <a:lnTo>
                  <a:pt x="124620" y="550044"/>
                </a:lnTo>
                <a:lnTo>
                  <a:pt x="164503" y="574798"/>
                </a:lnTo>
                <a:lnTo>
                  <a:pt x="208175" y="593256"/>
                </a:lnTo>
                <a:lnTo>
                  <a:pt x="255010" y="604790"/>
                </a:lnTo>
                <a:lnTo>
                  <a:pt x="304380" y="608774"/>
                </a:lnTo>
                <a:lnTo>
                  <a:pt x="353754" y="604790"/>
                </a:lnTo>
                <a:lnTo>
                  <a:pt x="400592" y="593256"/>
                </a:lnTo>
                <a:lnTo>
                  <a:pt x="444266" y="574798"/>
                </a:lnTo>
                <a:lnTo>
                  <a:pt x="484150" y="550044"/>
                </a:lnTo>
                <a:lnTo>
                  <a:pt x="519618" y="519620"/>
                </a:lnTo>
                <a:lnTo>
                  <a:pt x="550043" y="484153"/>
                </a:lnTo>
                <a:lnTo>
                  <a:pt x="555895" y="474725"/>
                </a:lnTo>
                <a:lnTo>
                  <a:pt x="309397" y="474725"/>
                </a:lnTo>
                <a:lnTo>
                  <a:pt x="259550" y="468072"/>
                </a:lnTo>
                <a:lnTo>
                  <a:pt x="213745" y="449006"/>
                </a:lnTo>
                <a:lnTo>
                  <a:pt x="174310" y="418870"/>
                </a:lnTo>
                <a:lnTo>
                  <a:pt x="143573" y="379006"/>
                </a:lnTo>
                <a:lnTo>
                  <a:pt x="141201" y="371968"/>
                </a:lnTo>
                <a:lnTo>
                  <a:pt x="141692" y="364815"/>
                </a:lnTo>
                <a:lnTo>
                  <a:pt x="144829" y="358369"/>
                </a:lnTo>
                <a:lnTo>
                  <a:pt x="150393" y="353453"/>
                </a:lnTo>
                <a:lnTo>
                  <a:pt x="157432" y="351076"/>
                </a:lnTo>
                <a:lnTo>
                  <a:pt x="605007" y="351076"/>
                </a:lnTo>
                <a:lnTo>
                  <a:pt x="608774" y="304393"/>
                </a:lnTo>
                <a:lnTo>
                  <a:pt x="604790" y="255019"/>
                </a:lnTo>
                <a:lnTo>
                  <a:pt x="603851" y="251205"/>
                </a:lnTo>
                <a:lnTo>
                  <a:pt x="215874" y="251205"/>
                </a:lnTo>
                <a:lnTo>
                  <a:pt x="201313" y="248265"/>
                </a:lnTo>
                <a:lnTo>
                  <a:pt x="189425" y="240247"/>
                </a:lnTo>
                <a:lnTo>
                  <a:pt x="181411" y="228354"/>
                </a:lnTo>
                <a:lnTo>
                  <a:pt x="178473" y="213791"/>
                </a:lnTo>
                <a:lnTo>
                  <a:pt x="181411" y="199228"/>
                </a:lnTo>
                <a:lnTo>
                  <a:pt x="189425" y="187336"/>
                </a:lnTo>
                <a:lnTo>
                  <a:pt x="201313" y="179317"/>
                </a:lnTo>
                <a:lnTo>
                  <a:pt x="215874" y="176377"/>
                </a:lnTo>
                <a:lnTo>
                  <a:pt x="579814" y="176377"/>
                </a:lnTo>
                <a:lnTo>
                  <a:pt x="574798" y="164508"/>
                </a:lnTo>
                <a:lnTo>
                  <a:pt x="550043" y="124623"/>
                </a:lnTo>
                <a:lnTo>
                  <a:pt x="519618" y="89155"/>
                </a:lnTo>
                <a:lnTo>
                  <a:pt x="484150" y="58730"/>
                </a:lnTo>
                <a:lnTo>
                  <a:pt x="444266" y="33976"/>
                </a:lnTo>
                <a:lnTo>
                  <a:pt x="400592" y="15518"/>
                </a:lnTo>
                <a:lnTo>
                  <a:pt x="353754" y="3984"/>
                </a:lnTo>
                <a:lnTo>
                  <a:pt x="304380" y="0"/>
                </a:lnTo>
                <a:close/>
              </a:path>
              <a:path w="608964" h="608964">
                <a:moveTo>
                  <a:pt x="605007" y="351076"/>
                </a:moveTo>
                <a:lnTo>
                  <a:pt x="461365" y="351076"/>
                </a:lnTo>
                <a:lnTo>
                  <a:pt x="468401" y="353453"/>
                </a:lnTo>
                <a:lnTo>
                  <a:pt x="473973" y="358369"/>
                </a:lnTo>
                <a:lnTo>
                  <a:pt x="477113" y="364815"/>
                </a:lnTo>
                <a:lnTo>
                  <a:pt x="477606" y="371968"/>
                </a:lnTo>
                <a:lnTo>
                  <a:pt x="475234" y="379006"/>
                </a:lnTo>
                <a:lnTo>
                  <a:pt x="444496" y="418870"/>
                </a:lnTo>
                <a:lnTo>
                  <a:pt x="405060" y="449006"/>
                </a:lnTo>
                <a:lnTo>
                  <a:pt x="359251" y="468072"/>
                </a:lnTo>
                <a:lnTo>
                  <a:pt x="309397" y="474725"/>
                </a:lnTo>
                <a:lnTo>
                  <a:pt x="555895" y="474725"/>
                </a:lnTo>
                <a:lnTo>
                  <a:pt x="574798" y="444270"/>
                </a:lnTo>
                <a:lnTo>
                  <a:pt x="593256" y="400598"/>
                </a:lnTo>
                <a:lnTo>
                  <a:pt x="604790" y="353763"/>
                </a:lnTo>
                <a:lnTo>
                  <a:pt x="605007" y="351076"/>
                </a:lnTo>
                <a:close/>
              </a:path>
              <a:path w="608964" h="608964">
                <a:moveTo>
                  <a:pt x="461365" y="351076"/>
                </a:moveTo>
                <a:lnTo>
                  <a:pt x="157432" y="351076"/>
                </a:lnTo>
                <a:lnTo>
                  <a:pt x="164590" y="351567"/>
                </a:lnTo>
                <a:lnTo>
                  <a:pt x="171040" y="354707"/>
                </a:lnTo>
                <a:lnTo>
                  <a:pt x="175958" y="360273"/>
                </a:lnTo>
                <a:lnTo>
                  <a:pt x="200692" y="392359"/>
                </a:lnTo>
                <a:lnTo>
                  <a:pt x="232424" y="416613"/>
                </a:lnTo>
                <a:lnTo>
                  <a:pt x="269282" y="431957"/>
                </a:lnTo>
                <a:lnTo>
                  <a:pt x="309397" y="437311"/>
                </a:lnTo>
                <a:lnTo>
                  <a:pt x="349517" y="431957"/>
                </a:lnTo>
                <a:lnTo>
                  <a:pt x="386376" y="416613"/>
                </a:lnTo>
                <a:lnTo>
                  <a:pt x="418109" y="392359"/>
                </a:lnTo>
                <a:lnTo>
                  <a:pt x="442849" y="360273"/>
                </a:lnTo>
                <a:lnTo>
                  <a:pt x="447770" y="354707"/>
                </a:lnTo>
                <a:lnTo>
                  <a:pt x="454215" y="351567"/>
                </a:lnTo>
                <a:lnTo>
                  <a:pt x="461365" y="351076"/>
                </a:lnTo>
                <a:close/>
              </a:path>
              <a:path w="608964" h="608964">
                <a:moveTo>
                  <a:pt x="402932" y="176377"/>
                </a:moveTo>
                <a:lnTo>
                  <a:pt x="215874" y="176377"/>
                </a:lnTo>
                <a:lnTo>
                  <a:pt x="230437" y="179317"/>
                </a:lnTo>
                <a:lnTo>
                  <a:pt x="242330" y="187336"/>
                </a:lnTo>
                <a:lnTo>
                  <a:pt x="250348" y="199228"/>
                </a:lnTo>
                <a:lnTo>
                  <a:pt x="253288" y="213791"/>
                </a:lnTo>
                <a:lnTo>
                  <a:pt x="250348" y="228354"/>
                </a:lnTo>
                <a:lnTo>
                  <a:pt x="242330" y="240247"/>
                </a:lnTo>
                <a:lnTo>
                  <a:pt x="230437" y="248265"/>
                </a:lnTo>
                <a:lnTo>
                  <a:pt x="215874" y="251205"/>
                </a:lnTo>
                <a:lnTo>
                  <a:pt x="402932" y="251205"/>
                </a:lnTo>
                <a:lnTo>
                  <a:pt x="388369" y="248265"/>
                </a:lnTo>
                <a:lnTo>
                  <a:pt x="376477" y="240247"/>
                </a:lnTo>
                <a:lnTo>
                  <a:pt x="368458" y="228354"/>
                </a:lnTo>
                <a:lnTo>
                  <a:pt x="365518" y="213791"/>
                </a:lnTo>
                <a:lnTo>
                  <a:pt x="368458" y="199228"/>
                </a:lnTo>
                <a:lnTo>
                  <a:pt x="376477" y="187336"/>
                </a:lnTo>
                <a:lnTo>
                  <a:pt x="388369" y="179317"/>
                </a:lnTo>
                <a:lnTo>
                  <a:pt x="402932" y="176377"/>
                </a:lnTo>
                <a:close/>
              </a:path>
              <a:path w="608964" h="608964">
                <a:moveTo>
                  <a:pt x="579814" y="176377"/>
                </a:moveTo>
                <a:lnTo>
                  <a:pt x="402932" y="176377"/>
                </a:lnTo>
                <a:lnTo>
                  <a:pt x="417488" y="179317"/>
                </a:lnTo>
                <a:lnTo>
                  <a:pt x="429377" y="187336"/>
                </a:lnTo>
                <a:lnTo>
                  <a:pt x="437394" y="199228"/>
                </a:lnTo>
                <a:lnTo>
                  <a:pt x="440334" y="213791"/>
                </a:lnTo>
                <a:lnTo>
                  <a:pt x="437394" y="228354"/>
                </a:lnTo>
                <a:lnTo>
                  <a:pt x="429377" y="240247"/>
                </a:lnTo>
                <a:lnTo>
                  <a:pt x="417488" y="248265"/>
                </a:lnTo>
                <a:lnTo>
                  <a:pt x="402932" y="251205"/>
                </a:lnTo>
                <a:lnTo>
                  <a:pt x="603851" y="251205"/>
                </a:lnTo>
                <a:lnTo>
                  <a:pt x="593256" y="208182"/>
                </a:lnTo>
                <a:lnTo>
                  <a:pt x="579814" y="176377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2371" y="5269396"/>
            <a:ext cx="34569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hlinkClick r:id="rId2"/>
              </a:rPr>
              <a:t>ww</a:t>
            </a:r>
            <a:r>
              <a:rPr sz="2300" spc="-90" dirty="0">
                <a:hlinkClick r:id="rId2"/>
              </a:rPr>
              <a:t>w</a:t>
            </a:r>
            <a:r>
              <a:rPr sz="2300" dirty="0">
                <a:hlinkClick r:id="rId2"/>
              </a:rPr>
              <a:t>.youngwriters.co.uk</a:t>
            </a:r>
            <a:endParaRPr sz="2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5" y="0"/>
            <a:ext cx="9139584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26431" y="2674351"/>
            <a:ext cx="6903084" cy="3608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2590" marR="394970" algn="ctr">
              <a:lnSpc>
                <a:spcPct val="100000"/>
              </a:lnSpc>
              <a:spcBef>
                <a:spcPts val="100"/>
              </a:spcBef>
            </a:pPr>
            <a:r>
              <a:rPr sz="2300" b="1" spc="-35" dirty="0">
                <a:solidFill>
                  <a:srgbClr val="FFFFFF"/>
                </a:solidFill>
                <a:latin typeface="Arial"/>
                <a:cs typeface="Arial"/>
              </a:rPr>
              <a:t>Today </a:t>
            </a: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you are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going to write a </a:t>
            </a: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mini saga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2300" b="1" spc="-6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35" dirty="0">
                <a:solidFill>
                  <a:srgbClr val="FFFFFF"/>
                </a:solidFill>
                <a:latin typeface="Arial"/>
                <a:cs typeface="Arial"/>
              </a:rPr>
              <a:t>Young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Writers’</a:t>
            </a:r>
            <a:r>
              <a:rPr sz="23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Spine-Chillers</a:t>
            </a: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5">
                <a:solidFill>
                  <a:srgbClr val="FFFFFF"/>
                </a:solidFill>
                <a:latin typeface="Arial"/>
                <a:cs typeface="Arial"/>
              </a:rPr>
              <a:t>competition!</a:t>
            </a:r>
            <a:endParaRPr lang="en-US" sz="2300" b="1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402590" marR="394970" algn="ctr">
              <a:lnSpc>
                <a:spcPct val="100000"/>
              </a:lnSpc>
              <a:spcBef>
                <a:spcPts val="100"/>
              </a:spcBef>
            </a:pPr>
            <a:endParaRPr lang="en-US" sz="2300" b="1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402590" marR="394970" algn="ctr">
              <a:lnSpc>
                <a:spcPct val="100000"/>
              </a:lnSpc>
              <a:spcBef>
                <a:spcPts val="100"/>
              </a:spcBef>
            </a:pPr>
            <a:r>
              <a:rPr lang="en-US" sz="2300" b="1" spc="-5" dirty="0">
                <a:solidFill>
                  <a:srgbClr val="FFFFFF"/>
                </a:solidFill>
                <a:latin typeface="Arial"/>
                <a:cs typeface="Arial"/>
              </a:rPr>
              <a:t>You will learn about tension, suspense and atmosphere to help you write a </a:t>
            </a:r>
          </a:p>
          <a:p>
            <a:pPr marL="402590" marR="394970" algn="ctr">
              <a:lnSpc>
                <a:spcPct val="100000"/>
              </a:lnSpc>
              <a:spcBef>
                <a:spcPts val="100"/>
              </a:spcBef>
            </a:pPr>
            <a:r>
              <a:rPr lang="en-US" sz="2300" b="1" spc="-5" dirty="0">
                <a:solidFill>
                  <a:srgbClr val="FFFFFF"/>
                </a:solidFill>
                <a:latin typeface="Arial"/>
                <a:cs typeface="Arial"/>
              </a:rPr>
              <a:t>spine-chilling tale!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Grab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pen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open</a:t>
            </a: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15" dirty="0">
                <a:solidFill>
                  <a:srgbClr val="FFFFFF"/>
                </a:solidFill>
                <a:latin typeface="Arial"/>
                <a:cs typeface="Arial"/>
              </a:rPr>
              <a:t>Word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etc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 make</a:t>
            </a:r>
            <a:r>
              <a:rPr sz="23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notes...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300" b="1" spc="-20" dirty="0">
                <a:solidFill>
                  <a:srgbClr val="FFFFFF"/>
                </a:solidFill>
                <a:latin typeface="Arial"/>
                <a:cs typeface="Arial"/>
              </a:rPr>
              <a:t>Let’s</a:t>
            </a:r>
            <a:r>
              <a:rPr sz="23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sz="23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5" dirty="0">
                <a:solidFill>
                  <a:srgbClr val="FFFFFF"/>
                </a:solidFill>
                <a:latin typeface="Arial"/>
                <a:cs typeface="Arial"/>
              </a:rPr>
              <a:t>started!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42510" y="3069080"/>
              <a:ext cx="3683635" cy="2311400"/>
            </a:xfrm>
            <a:custGeom>
              <a:avLst/>
              <a:gdLst/>
              <a:ahLst/>
              <a:cxnLst/>
              <a:rect l="l" t="t" r="r" b="b"/>
              <a:pathLst>
                <a:path w="3683635" h="2311400">
                  <a:moveTo>
                    <a:pt x="3644176" y="0"/>
                  </a:moveTo>
                  <a:lnTo>
                    <a:pt x="39103" y="0"/>
                  </a:lnTo>
                  <a:lnTo>
                    <a:pt x="23879" y="3073"/>
                  </a:lnTo>
                  <a:lnTo>
                    <a:pt x="11450" y="11455"/>
                  </a:lnTo>
                  <a:lnTo>
                    <a:pt x="3072" y="23885"/>
                  </a:lnTo>
                  <a:lnTo>
                    <a:pt x="0" y="39103"/>
                  </a:lnTo>
                  <a:lnTo>
                    <a:pt x="0" y="2271750"/>
                  </a:lnTo>
                  <a:lnTo>
                    <a:pt x="3072" y="2286974"/>
                  </a:lnTo>
                  <a:lnTo>
                    <a:pt x="11450" y="2299403"/>
                  </a:lnTo>
                  <a:lnTo>
                    <a:pt x="23879" y="2307781"/>
                  </a:lnTo>
                  <a:lnTo>
                    <a:pt x="39103" y="2310853"/>
                  </a:lnTo>
                  <a:lnTo>
                    <a:pt x="3644176" y="2310853"/>
                  </a:lnTo>
                  <a:lnTo>
                    <a:pt x="3659394" y="2307781"/>
                  </a:lnTo>
                  <a:lnTo>
                    <a:pt x="3671824" y="2299403"/>
                  </a:lnTo>
                  <a:lnTo>
                    <a:pt x="3680205" y="2286974"/>
                  </a:lnTo>
                  <a:lnTo>
                    <a:pt x="3683279" y="2271750"/>
                  </a:lnTo>
                  <a:lnTo>
                    <a:pt x="3683279" y="39103"/>
                  </a:lnTo>
                  <a:lnTo>
                    <a:pt x="3680205" y="23885"/>
                  </a:lnTo>
                  <a:lnTo>
                    <a:pt x="3671824" y="11455"/>
                  </a:lnTo>
                  <a:lnTo>
                    <a:pt x="3659394" y="3073"/>
                  </a:lnTo>
                  <a:lnTo>
                    <a:pt x="364417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28518" y="5217185"/>
              <a:ext cx="231140" cy="93980"/>
            </a:xfrm>
            <a:custGeom>
              <a:avLst/>
              <a:gdLst/>
              <a:ahLst/>
              <a:cxnLst/>
              <a:rect l="l" t="t" r="r" b="b"/>
              <a:pathLst>
                <a:path w="231139" h="93979">
                  <a:moveTo>
                    <a:pt x="83934" y="46977"/>
                  </a:moveTo>
                  <a:lnTo>
                    <a:pt x="0" y="330"/>
                  </a:lnTo>
                  <a:lnTo>
                    <a:pt x="0" y="93611"/>
                  </a:lnTo>
                  <a:lnTo>
                    <a:pt x="83934" y="46977"/>
                  </a:lnTo>
                  <a:close/>
                </a:path>
                <a:path w="231139" h="93979">
                  <a:moveTo>
                    <a:pt x="177469" y="0"/>
                  </a:moveTo>
                  <a:lnTo>
                    <a:pt x="138658" y="0"/>
                  </a:lnTo>
                  <a:lnTo>
                    <a:pt x="138658" y="93941"/>
                  </a:lnTo>
                  <a:lnTo>
                    <a:pt x="177469" y="93941"/>
                  </a:lnTo>
                  <a:lnTo>
                    <a:pt x="177469" y="0"/>
                  </a:lnTo>
                  <a:close/>
                </a:path>
                <a:path w="231139" h="93979">
                  <a:moveTo>
                    <a:pt x="230593" y="0"/>
                  </a:moveTo>
                  <a:lnTo>
                    <a:pt x="191782" y="0"/>
                  </a:lnTo>
                  <a:lnTo>
                    <a:pt x="191782" y="93941"/>
                  </a:lnTo>
                  <a:lnTo>
                    <a:pt x="230593" y="93941"/>
                  </a:lnTo>
                  <a:lnTo>
                    <a:pt x="2305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2007" y="5222138"/>
              <a:ext cx="98736" cy="840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9675" y="5207469"/>
              <a:ext cx="150089" cy="11337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271672" y="5249049"/>
              <a:ext cx="2376170" cy="30480"/>
            </a:xfrm>
            <a:custGeom>
              <a:avLst/>
              <a:gdLst/>
              <a:ahLst/>
              <a:cxnLst/>
              <a:rect l="l" t="t" r="r" b="b"/>
              <a:pathLst>
                <a:path w="2376170" h="30479">
                  <a:moveTo>
                    <a:pt x="2376004" y="0"/>
                  </a:moveTo>
                  <a:lnTo>
                    <a:pt x="0" y="0"/>
                  </a:lnTo>
                  <a:lnTo>
                    <a:pt x="0" y="30200"/>
                  </a:lnTo>
                  <a:lnTo>
                    <a:pt x="2376004" y="30200"/>
                  </a:lnTo>
                  <a:lnTo>
                    <a:pt x="2376004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71659" y="5230228"/>
              <a:ext cx="2859405" cy="67945"/>
            </a:xfrm>
            <a:custGeom>
              <a:avLst/>
              <a:gdLst/>
              <a:ahLst/>
              <a:cxnLst/>
              <a:rect l="l" t="t" r="r" b="b"/>
              <a:pathLst>
                <a:path w="2859404" h="67945">
                  <a:moveTo>
                    <a:pt x="1412036" y="203"/>
                  </a:moveTo>
                  <a:lnTo>
                    <a:pt x="1385811" y="203"/>
                  </a:lnTo>
                  <a:lnTo>
                    <a:pt x="1385811" y="18821"/>
                  </a:lnTo>
                  <a:lnTo>
                    <a:pt x="0" y="18821"/>
                  </a:lnTo>
                  <a:lnTo>
                    <a:pt x="0" y="49022"/>
                  </a:lnTo>
                  <a:lnTo>
                    <a:pt x="1385811" y="49022"/>
                  </a:lnTo>
                  <a:lnTo>
                    <a:pt x="1385811" y="67652"/>
                  </a:lnTo>
                  <a:lnTo>
                    <a:pt x="1412036" y="67652"/>
                  </a:lnTo>
                  <a:lnTo>
                    <a:pt x="1412036" y="203"/>
                  </a:lnTo>
                  <a:close/>
                </a:path>
                <a:path w="2859404" h="67945">
                  <a:moveTo>
                    <a:pt x="2481338" y="57378"/>
                  </a:moveTo>
                  <a:lnTo>
                    <a:pt x="2454084" y="57378"/>
                  </a:lnTo>
                  <a:lnTo>
                    <a:pt x="2454084" y="57200"/>
                  </a:lnTo>
                  <a:lnTo>
                    <a:pt x="2458859" y="52616"/>
                  </a:lnTo>
                  <a:lnTo>
                    <a:pt x="2467597" y="43878"/>
                  </a:lnTo>
                  <a:lnTo>
                    <a:pt x="2474188" y="35852"/>
                  </a:lnTo>
                  <a:lnTo>
                    <a:pt x="2478367" y="28016"/>
                  </a:lnTo>
                  <a:lnTo>
                    <a:pt x="2479827" y="19850"/>
                  </a:lnTo>
                  <a:lnTo>
                    <a:pt x="2478773" y="13462"/>
                  </a:lnTo>
                  <a:lnTo>
                    <a:pt x="2475484" y="7823"/>
                  </a:lnTo>
                  <a:lnTo>
                    <a:pt x="2469718" y="3797"/>
                  </a:lnTo>
                  <a:lnTo>
                    <a:pt x="2461298" y="2260"/>
                  </a:lnTo>
                  <a:lnTo>
                    <a:pt x="2454287" y="2260"/>
                  </a:lnTo>
                  <a:lnTo>
                    <a:pt x="2448293" y="4876"/>
                  </a:lnTo>
                  <a:lnTo>
                    <a:pt x="2444077" y="8534"/>
                  </a:lnTo>
                  <a:lnTo>
                    <a:pt x="2446705" y="14236"/>
                  </a:lnTo>
                  <a:lnTo>
                    <a:pt x="2449512" y="11887"/>
                  </a:lnTo>
                  <a:lnTo>
                    <a:pt x="2454084" y="9080"/>
                  </a:lnTo>
                  <a:lnTo>
                    <a:pt x="2468689" y="9080"/>
                  </a:lnTo>
                  <a:lnTo>
                    <a:pt x="2471597" y="14795"/>
                  </a:lnTo>
                  <a:lnTo>
                    <a:pt x="2471597" y="20967"/>
                  </a:lnTo>
                  <a:lnTo>
                    <a:pt x="2470239" y="27749"/>
                  </a:lnTo>
                  <a:lnTo>
                    <a:pt x="2466111" y="34823"/>
                  </a:lnTo>
                  <a:lnTo>
                    <a:pt x="2459075" y="42951"/>
                  </a:lnTo>
                  <a:lnTo>
                    <a:pt x="2449042" y="52882"/>
                  </a:lnTo>
                  <a:lnTo>
                    <a:pt x="2442489" y="59067"/>
                  </a:lnTo>
                  <a:lnTo>
                    <a:pt x="2442489" y="64122"/>
                  </a:lnTo>
                  <a:lnTo>
                    <a:pt x="2481338" y="64122"/>
                  </a:lnTo>
                  <a:lnTo>
                    <a:pt x="2481338" y="57378"/>
                  </a:lnTo>
                  <a:close/>
                </a:path>
                <a:path w="2859404" h="67945">
                  <a:moveTo>
                    <a:pt x="2506141" y="62623"/>
                  </a:moveTo>
                  <a:lnTo>
                    <a:pt x="2506053" y="55880"/>
                  </a:lnTo>
                  <a:lnTo>
                    <a:pt x="2503894" y="53454"/>
                  </a:lnTo>
                  <a:lnTo>
                    <a:pt x="2497340" y="53454"/>
                  </a:lnTo>
                  <a:lnTo>
                    <a:pt x="2495004" y="55880"/>
                  </a:lnTo>
                  <a:lnTo>
                    <a:pt x="2495004" y="62623"/>
                  </a:lnTo>
                  <a:lnTo>
                    <a:pt x="2497239" y="65151"/>
                  </a:lnTo>
                  <a:lnTo>
                    <a:pt x="2503894" y="65151"/>
                  </a:lnTo>
                  <a:lnTo>
                    <a:pt x="2506141" y="62623"/>
                  </a:lnTo>
                  <a:close/>
                </a:path>
                <a:path w="2859404" h="67945">
                  <a:moveTo>
                    <a:pt x="2506141" y="29489"/>
                  </a:moveTo>
                  <a:lnTo>
                    <a:pt x="2506053" y="22847"/>
                  </a:lnTo>
                  <a:lnTo>
                    <a:pt x="2503894" y="20408"/>
                  </a:lnTo>
                  <a:lnTo>
                    <a:pt x="2497340" y="20408"/>
                  </a:lnTo>
                  <a:lnTo>
                    <a:pt x="2495004" y="22847"/>
                  </a:lnTo>
                  <a:lnTo>
                    <a:pt x="2495004" y="29489"/>
                  </a:lnTo>
                  <a:lnTo>
                    <a:pt x="2497239" y="32105"/>
                  </a:lnTo>
                  <a:lnTo>
                    <a:pt x="2503894" y="32105"/>
                  </a:lnTo>
                  <a:lnTo>
                    <a:pt x="2506141" y="29489"/>
                  </a:lnTo>
                  <a:close/>
                </a:path>
                <a:path w="2859404" h="67945">
                  <a:moveTo>
                    <a:pt x="2559215" y="41186"/>
                  </a:moveTo>
                  <a:lnTo>
                    <a:pt x="2550706" y="41186"/>
                  </a:lnTo>
                  <a:lnTo>
                    <a:pt x="2550706" y="11239"/>
                  </a:lnTo>
                  <a:lnTo>
                    <a:pt x="2550706" y="3276"/>
                  </a:lnTo>
                  <a:lnTo>
                    <a:pt x="2543213" y="3276"/>
                  </a:lnTo>
                  <a:lnTo>
                    <a:pt x="2543213" y="11239"/>
                  </a:lnTo>
                  <a:lnTo>
                    <a:pt x="2543022" y="14427"/>
                  </a:lnTo>
                  <a:lnTo>
                    <a:pt x="2542933" y="41186"/>
                  </a:lnTo>
                  <a:lnTo>
                    <a:pt x="2522994" y="41186"/>
                  </a:lnTo>
                  <a:lnTo>
                    <a:pt x="2522994" y="40995"/>
                  </a:lnTo>
                  <a:lnTo>
                    <a:pt x="2537790" y="20218"/>
                  </a:lnTo>
                  <a:lnTo>
                    <a:pt x="2539568" y="17411"/>
                  </a:lnTo>
                  <a:lnTo>
                    <a:pt x="2541066" y="14884"/>
                  </a:lnTo>
                  <a:lnTo>
                    <a:pt x="2542933" y="11239"/>
                  </a:lnTo>
                  <a:lnTo>
                    <a:pt x="2543213" y="11239"/>
                  </a:lnTo>
                  <a:lnTo>
                    <a:pt x="2543213" y="3276"/>
                  </a:lnTo>
                  <a:lnTo>
                    <a:pt x="2541803" y="3276"/>
                  </a:lnTo>
                  <a:lnTo>
                    <a:pt x="2514663" y="42125"/>
                  </a:lnTo>
                  <a:lnTo>
                    <a:pt x="2514663" y="47548"/>
                  </a:lnTo>
                  <a:lnTo>
                    <a:pt x="2542933" y="47548"/>
                  </a:lnTo>
                  <a:lnTo>
                    <a:pt x="2542933" y="64122"/>
                  </a:lnTo>
                  <a:lnTo>
                    <a:pt x="2550706" y="64122"/>
                  </a:lnTo>
                  <a:lnTo>
                    <a:pt x="2550706" y="47548"/>
                  </a:lnTo>
                  <a:lnTo>
                    <a:pt x="2559215" y="47548"/>
                  </a:lnTo>
                  <a:lnTo>
                    <a:pt x="2559215" y="41186"/>
                  </a:lnTo>
                  <a:close/>
                </a:path>
                <a:path w="2859404" h="67945">
                  <a:moveTo>
                    <a:pt x="2606027" y="27901"/>
                  </a:moveTo>
                  <a:lnTo>
                    <a:pt x="2604630" y="17335"/>
                  </a:lnTo>
                  <a:lnTo>
                    <a:pt x="2600642" y="9258"/>
                  </a:lnTo>
                  <a:lnTo>
                    <a:pt x="2599753" y="8534"/>
                  </a:lnTo>
                  <a:lnTo>
                    <a:pt x="2597785" y="6934"/>
                  </a:lnTo>
                  <a:lnTo>
                    <a:pt x="2597785" y="16484"/>
                  </a:lnTo>
                  <a:lnTo>
                    <a:pt x="2597708" y="28181"/>
                  </a:lnTo>
                  <a:lnTo>
                    <a:pt x="2597327" y="29121"/>
                  </a:lnTo>
                  <a:lnTo>
                    <a:pt x="2596946" y="29959"/>
                  </a:lnTo>
                  <a:lnTo>
                    <a:pt x="2594787" y="33528"/>
                  </a:lnTo>
                  <a:lnTo>
                    <a:pt x="2590495" y="36322"/>
                  </a:lnTo>
                  <a:lnTo>
                    <a:pt x="2577846" y="36322"/>
                  </a:lnTo>
                  <a:lnTo>
                    <a:pt x="2573274" y="30899"/>
                  </a:lnTo>
                  <a:lnTo>
                    <a:pt x="2573274" y="14795"/>
                  </a:lnTo>
                  <a:lnTo>
                    <a:pt x="2578138" y="8534"/>
                  </a:lnTo>
                  <a:lnTo>
                    <a:pt x="2593860" y="8534"/>
                  </a:lnTo>
                  <a:lnTo>
                    <a:pt x="2597785" y="16484"/>
                  </a:lnTo>
                  <a:lnTo>
                    <a:pt x="2597785" y="6934"/>
                  </a:lnTo>
                  <a:lnTo>
                    <a:pt x="2594305" y="4076"/>
                  </a:lnTo>
                  <a:lnTo>
                    <a:pt x="2585897" y="2260"/>
                  </a:lnTo>
                  <a:lnTo>
                    <a:pt x="2577401" y="4013"/>
                  </a:lnTo>
                  <a:lnTo>
                    <a:pt x="2570848" y="8750"/>
                  </a:lnTo>
                  <a:lnTo>
                    <a:pt x="2566619" y="15646"/>
                  </a:lnTo>
                  <a:lnTo>
                    <a:pt x="2565120" y="23876"/>
                  </a:lnTo>
                  <a:lnTo>
                    <a:pt x="2566378" y="31165"/>
                  </a:lnTo>
                  <a:lnTo>
                    <a:pt x="2569959" y="37084"/>
                  </a:lnTo>
                  <a:lnTo>
                    <a:pt x="2575598" y="41059"/>
                  </a:lnTo>
                  <a:lnTo>
                    <a:pt x="2583002" y="42506"/>
                  </a:lnTo>
                  <a:lnTo>
                    <a:pt x="2589187" y="42506"/>
                  </a:lnTo>
                  <a:lnTo>
                    <a:pt x="2593962" y="40068"/>
                  </a:lnTo>
                  <a:lnTo>
                    <a:pt x="2597112" y="36322"/>
                  </a:lnTo>
                  <a:lnTo>
                    <a:pt x="2597416" y="35953"/>
                  </a:lnTo>
                  <a:lnTo>
                    <a:pt x="2597708" y="35953"/>
                  </a:lnTo>
                  <a:lnTo>
                    <a:pt x="2596578" y="43154"/>
                  </a:lnTo>
                  <a:lnTo>
                    <a:pt x="2593670" y="48501"/>
                  </a:lnTo>
                  <a:lnTo>
                    <a:pt x="2589657" y="52146"/>
                  </a:lnTo>
                  <a:lnTo>
                    <a:pt x="2586177" y="55511"/>
                  </a:lnTo>
                  <a:lnTo>
                    <a:pt x="2581605" y="57480"/>
                  </a:lnTo>
                  <a:lnTo>
                    <a:pt x="2576919" y="58039"/>
                  </a:lnTo>
                  <a:lnTo>
                    <a:pt x="2572054" y="58508"/>
                  </a:lnTo>
                  <a:lnTo>
                    <a:pt x="2570264" y="58318"/>
                  </a:lnTo>
                  <a:lnTo>
                    <a:pt x="2570264" y="65062"/>
                  </a:lnTo>
                  <a:lnTo>
                    <a:pt x="2572143" y="65151"/>
                  </a:lnTo>
                  <a:lnTo>
                    <a:pt x="2574861" y="65062"/>
                  </a:lnTo>
                  <a:lnTo>
                    <a:pt x="2577846" y="64592"/>
                  </a:lnTo>
                  <a:lnTo>
                    <a:pt x="2584412" y="63842"/>
                  </a:lnTo>
                  <a:lnTo>
                    <a:pt x="2605341" y="35953"/>
                  </a:lnTo>
                  <a:lnTo>
                    <a:pt x="2606027" y="27901"/>
                  </a:lnTo>
                  <a:close/>
                </a:path>
                <a:path w="2859404" h="67945">
                  <a:moveTo>
                    <a:pt x="2666619" y="0"/>
                  </a:moveTo>
                  <a:lnTo>
                    <a:pt x="2660243" y="0"/>
                  </a:lnTo>
                  <a:lnTo>
                    <a:pt x="2634132" y="67856"/>
                  </a:lnTo>
                  <a:lnTo>
                    <a:pt x="2640406" y="67856"/>
                  </a:lnTo>
                  <a:lnTo>
                    <a:pt x="2666619" y="0"/>
                  </a:lnTo>
                  <a:close/>
                </a:path>
                <a:path w="2859404" h="67945">
                  <a:moveTo>
                    <a:pt x="2737193" y="41186"/>
                  </a:moveTo>
                  <a:lnTo>
                    <a:pt x="2728671" y="41186"/>
                  </a:lnTo>
                  <a:lnTo>
                    <a:pt x="2728671" y="11239"/>
                  </a:lnTo>
                  <a:lnTo>
                    <a:pt x="2728671" y="3276"/>
                  </a:lnTo>
                  <a:lnTo>
                    <a:pt x="2721178" y="3276"/>
                  </a:lnTo>
                  <a:lnTo>
                    <a:pt x="2721178" y="11239"/>
                  </a:lnTo>
                  <a:lnTo>
                    <a:pt x="2721000" y="14427"/>
                  </a:lnTo>
                  <a:lnTo>
                    <a:pt x="2720898" y="41186"/>
                  </a:lnTo>
                  <a:lnTo>
                    <a:pt x="2700972" y="41186"/>
                  </a:lnTo>
                  <a:lnTo>
                    <a:pt x="2700972" y="40995"/>
                  </a:lnTo>
                  <a:lnTo>
                    <a:pt x="2715755" y="20218"/>
                  </a:lnTo>
                  <a:lnTo>
                    <a:pt x="2717533" y="17411"/>
                  </a:lnTo>
                  <a:lnTo>
                    <a:pt x="2719032" y="14884"/>
                  </a:lnTo>
                  <a:lnTo>
                    <a:pt x="2720898" y="11239"/>
                  </a:lnTo>
                  <a:lnTo>
                    <a:pt x="2721178" y="11239"/>
                  </a:lnTo>
                  <a:lnTo>
                    <a:pt x="2721178" y="3276"/>
                  </a:lnTo>
                  <a:lnTo>
                    <a:pt x="2719781" y="3276"/>
                  </a:lnTo>
                  <a:lnTo>
                    <a:pt x="2692641" y="42125"/>
                  </a:lnTo>
                  <a:lnTo>
                    <a:pt x="2692641" y="47548"/>
                  </a:lnTo>
                  <a:lnTo>
                    <a:pt x="2720898" y="47548"/>
                  </a:lnTo>
                  <a:lnTo>
                    <a:pt x="2720898" y="64122"/>
                  </a:lnTo>
                  <a:lnTo>
                    <a:pt x="2728671" y="64122"/>
                  </a:lnTo>
                  <a:lnTo>
                    <a:pt x="2728671" y="47548"/>
                  </a:lnTo>
                  <a:lnTo>
                    <a:pt x="2737193" y="47548"/>
                  </a:lnTo>
                  <a:lnTo>
                    <a:pt x="2737193" y="41186"/>
                  </a:lnTo>
                  <a:close/>
                </a:path>
                <a:path w="2859404" h="67945">
                  <a:moveTo>
                    <a:pt x="2759011" y="62623"/>
                  </a:moveTo>
                  <a:lnTo>
                    <a:pt x="2758922" y="55880"/>
                  </a:lnTo>
                  <a:lnTo>
                    <a:pt x="2756763" y="53454"/>
                  </a:lnTo>
                  <a:lnTo>
                    <a:pt x="2750210" y="53454"/>
                  </a:lnTo>
                  <a:lnTo>
                    <a:pt x="2747873" y="55880"/>
                  </a:lnTo>
                  <a:lnTo>
                    <a:pt x="2747873" y="62623"/>
                  </a:lnTo>
                  <a:lnTo>
                    <a:pt x="2750121" y="65151"/>
                  </a:lnTo>
                  <a:lnTo>
                    <a:pt x="2756763" y="65151"/>
                  </a:lnTo>
                  <a:lnTo>
                    <a:pt x="2759011" y="62623"/>
                  </a:lnTo>
                  <a:close/>
                </a:path>
                <a:path w="2859404" h="67945">
                  <a:moveTo>
                    <a:pt x="2759011" y="29489"/>
                  </a:moveTo>
                  <a:lnTo>
                    <a:pt x="2758922" y="22847"/>
                  </a:lnTo>
                  <a:lnTo>
                    <a:pt x="2756763" y="20408"/>
                  </a:lnTo>
                  <a:lnTo>
                    <a:pt x="2750210" y="20408"/>
                  </a:lnTo>
                  <a:lnTo>
                    <a:pt x="2747873" y="22847"/>
                  </a:lnTo>
                  <a:lnTo>
                    <a:pt x="2747873" y="29489"/>
                  </a:lnTo>
                  <a:lnTo>
                    <a:pt x="2750121" y="32105"/>
                  </a:lnTo>
                  <a:lnTo>
                    <a:pt x="2756763" y="32105"/>
                  </a:lnTo>
                  <a:lnTo>
                    <a:pt x="2759011" y="29489"/>
                  </a:lnTo>
                  <a:close/>
                </a:path>
                <a:path w="2859404" h="67945">
                  <a:moveTo>
                    <a:pt x="2808059" y="38379"/>
                  </a:moveTo>
                  <a:lnTo>
                    <a:pt x="2801975" y="32753"/>
                  </a:lnTo>
                  <a:lnTo>
                    <a:pt x="2794495" y="31356"/>
                  </a:lnTo>
                  <a:lnTo>
                    <a:pt x="2794495" y="31165"/>
                  </a:lnTo>
                  <a:lnTo>
                    <a:pt x="2801975" y="28460"/>
                  </a:lnTo>
                  <a:lnTo>
                    <a:pt x="2805823" y="23126"/>
                  </a:lnTo>
                  <a:lnTo>
                    <a:pt x="2805823" y="9359"/>
                  </a:lnTo>
                  <a:lnTo>
                    <a:pt x="2800299" y="2247"/>
                  </a:lnTo>
                  <a:lnTo>
                    <a:pt x="2781757" y="2247"/>
                  </a:lnTo>
                  <a:lnTo>
                    <a:pt x="2775597" y="4597"/>
                  </a:lnTo>
                  <a:lnTo>
                    <a:pt x="2772410" y="6921"/>
                  </a:lnTo>
                  <a:lnTo>
                    <a:pt x="2774569" y="12915"/>
                  </a:lnTo>
                  <a:lnTo>
                    <a:pt x="2777185" y="11049"/>
                  </a:lnTo>
                  <a:lnTo>
                    <a:pt x="2781858" y="8890"/>
                  </a:lnTo>
                  <a:lnTo>
                    <a:pt x="2794304" y="8890"/>
                  </a:lnTo>
                  <a:lnTo>
                    <a:pt x="2797403" y="13208"/>
                  </a:lnTo>
                  <a:lnTo>
                    <a:pt x="2797403" y="25273"/>
                  </a:lnTo>
                  <a:lnTo>
                    <a:pt x="2789809" y="28359"/>
                  </a:lnTo>
                  <a:lnTo>
                    <a:pt x="2779242" y="28359"/>
                  </a:lnTo>
                  <a:lnTo>
                    <a:pt x="2779242" y="34544"/>
                  </a:lnTo>
                  <a:lnTo>
                    <a:pt x="2791777" y="34544"/>
                  </a:lnTo>
                  <a:lnTo>
                    <a:pt x="2799461" y="38188"/>
                  </a:lnTo>
                  <a:lnTo>
                    <a:pt x="2799626" y="51752"/>
                  </a:lnTo>
                  <a:lnTo>
                    <a:pt x="2796375" y="58508"/>
                  </a:lnTo>
                  <a:lnTo>
                    <a:pt x="2779979" y="58508"/>
                  </a:lnTo>
                  <a:lnTo>
                    <a:pt x="2774645" y="56159"/>
                  </a:lnTo>
                  <a:lnTo>
                    <a:pt x="2772308" y="54660"/>
                  </a:lnTo>
                  <a:lnTo>
                    <a:pt x="2770060" y="60934"/>
                  </a:lnTo>
                  <a:lnTo>
                    <a:pt x="2773057" y="63093"/>
                  </a:lnTo>
                  <a:lnTo>
                    <a:pt x="2779039" y="65151"/>
                  </a:lnTo>
                  <a:lnTo>
                    <a:pt x="2785872" y="65151"/>
                  </a:lnTo>
                  <a:lnTo>
                    <a:pt x="2795460" y="63665"/>
                  </a:lnTo>
                  <a:lnTo>
                    <a:pt x="2802407" y="59677"/>
                  </a:lnTo>
                  <a:lnTo>
                    <a:pt x="2806636" y="53848"/>
                  </a:lnTo>
                  <a:lnTo>
                    <a:pt x="2808059" y="46888"/>
                  </a:lnTo>
                  <a:lnTo>
                    <a:pt x="2808059" y="38379"/>
                  </a:lnTo>
                  <a:close/>
                </a:path>
                <a:path w="2859404" h="67945">
                  <a:moveTo>
                    <a:pt x="2858808" y="33045"/>
                  </a:moveTo>
                  <a:lnTo>
                    <a:pt x="2850553" y="7531"/>
                  </a:lnTo>
                  <a:lnTo>
                    <a:pt x="2850553" y="33045"/>
                  </a:lnTo>
                  <a:lnTo>
                    <a:pt x="2850540" y="33985"/>
                  </a:lnTo>
                  <a:lnTo>
                    <a:pt x="2849816" y="43942"/>
                  </a:lnTo>
                  <a:lnTo>
                    <a:pt x="2847517" y="51930"/>
                  </a:lnTo>
                  <a:lnTo>
                    <a:pt x="2843631" y="57010"/>
                  </a:lnTo>
                  <a:lnTo>
                    <a:pt x="2838132" y="58788"/>
                  </a:lnTo>
                  <a:lnTo>
                    <a:pt x="2833039" y="57137"/>
                  </a:lnTo>
                  <a:lnTo>
                    <a:pt x="2829153" y="52311"/>
                  </a:lnTo>
                  <a:lnTo>
                    <a:pt x="2826651" y="44526"/>
                  </a:lnTo>
                  <a:lnTo>
                    <a:pt x="2825775" y="33985"/>
                  </a:lnTo>
                  <a:lnTo>
                    <a:pt x="2826702" y="23050"/>
                  </a:lnTo>
                  <a:lnTo>
                    <a:pt x="2829293" y="15138"/>
                  </a:lnTo>
                  <a:lnTo>
                    <a:pt x="2833230" y="10325"/>
                  </a:lnTo>
                  <a:lnTo>
                    <a:pt x="2838221" y="8712"/>
                  </a:lnTo>
                  <a:lnTo>
                    <a:pt x="2843746" y="10464"/>
                  </a:lnTo>
                  <a:lnTo>
                    <a:pt x="2847594" y="15455"/>
                  </a:lnTo>
                  <a:lnTo>
                    <a:pt x="2849842" y="23241"/>
                  </a:lnTo>
                  <a:lnTo>
                    <a:pt x="2850553" y="33045"/>
                  </a:lnTo>
                  <a:lnTo>
                    <a:pt x="2850553" y="7531"/>
                  </a:lnTo>
                  <a:lnTo>
                    <a:pt x="2847238" y="4343"/>
                  </a:lnTo>
                  <a:lnTo>
                    <a:pt x="2838678" y="2260"/>
                  </a:lnTo>
                  <a:lnTo>
                    <a:pt x="2830144" y="4343"/>
                  </a:lnTo>
                  <a:lnTo>
                    <a:pt x="2817545" y="33985"/>
                  </a:lnTo>
                  <a:lnTo>
                    <a:pt x="2819082" y="47256"/>
                  </a:lnTo>
                  <a:lnTo>
                    <a:pt x="2823184" y="57010"/>
                  </a:lnTo>
                  <a:lnTo>
                    <a:pt x="2823273" y="57137"/>
                  </a:lnTo>
                  <a:lnTo>
                    <a:pt x="2829522" y="63093"/>
                  </a:lnTo>
                  <a:lnTo>
                    <a:pt x="2837650" y="65151"/>
                  </a:lnTo>
                  <a:lnTo>
                    <a:pt x="2846641" y="63042"/>
                  </a:lnTo>
                  <a:lnTo>
                    <a:pt x="2851213" y="58788"/>
                  </a:lnTo>
                  <a:lnTo>
                    <a:pt x="2853283" y="56857"/>
                  </a:lnTo>
                  <a:lnTo>
                    <a:pt x="2857398" y="46786"/>
                  </a:lnTo>
                  <a:lnTo>
                    <a:pt x="2858808" y="330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29892" y="3164065"/>
              <a:ext cx="3497946" cy="19219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187931" y="3781861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396214" y="0"/>
                  </a:moveTo>
                  <a:lnTo>
                    <a:pt x="350007" y="2665"/>
                  </a:lnTo>
                  <a:lnTo>
                    <a:pt x="305366" y="10464"/>
                  </a:lnTo>
                  <a:lnTo>
                    <a:pt x="262588" y="23099"/>
                  </a:lnTo>
                  <a:lnTo>
                    <a:pt x="221970" y="40272"/>
                  </a:lnTo>
                  <a:lnTo>
                    <a:pt x="183809" y="61686"/>
                  </a:lnTo>
                  <a:lnTo>
                    <a:pt x="148403" y="87044"/>
                  </a:lnTo>
                  <a:lnTo>
                    <a:pt x="116049" y="116049"/>
                  </a:lnTo>
                  <a:lnTo>
                    <a:pt x="87044" y="148403"/>
                  </a:lnTo>
                  <a:lnTo>
                    <a:pt x="61686" y="183809"/>
                  </a:lnTo>
                  <a:lnTo>
                    <a:pt x="40271" y="221970"/>
                  </a:lnTo>
                  <a:lnTo>
                    <a:pt x="23098" y="262588"/>
                  </a:lnTo>
                  <a:lnTo>
                    <a:pt x="10464" y="305366"/>
                  </a:lnTo>
                  <a:lnTo>
                    <a:pt x="2665" y="350008"/>
                  </a:lnTo>
                  <a:lnTo>
                    <a:pt x="0" y="396220"/>
                  </a:lnTo>
                  <a:lnTo>
                    <a:pt x="2665" y="442423"/>
                  </a:lnTo>
                  <a:lnTo>
                    <a:pt x="10464" y="487066"/>
                  </a:lnTo>
                  <a:lnTo>
                    <a:pt x="23098" y="529847"/>
                  </a:lnTo>
                  <a:lnTo>
                    <a:pt x="40271" y="570466"/>
                  </a:lnTo>
                  <a:lnTo>
                    <a:pt x="61686" y="608628"/>
                  </a:lnTo>
                  <a:lnTo>
                    <a:pt x="87044" y="644035"/>
                  </a:lnTo>
                  <a:lnTo>
                    <a:pt x="116049" y="676390"/>
                  </a:lnTo>
                  <a:lnTo>
                    <a:pt x="148403" y="705396"/>
                  </a:lnTo>
                  <a:lnTo>
                    <a:pt x="183809" y="730754"/>
                  </a:lnTo>
                  <a:lnTo>
                    <a:pt x="221970" y="752169"/>
                  </a:lnTo>
                  <a:lnTo>
                    <a:pt x="262588" y="769342"/>
                  </a:lnTo>
                  <a:lnTo>
                    <a:pt x="305366" y="781977"/>
                  </a:lnTo>
                  <a:lnTo>
                    <a:pt x="350007" y="789776"/>
                  </a:lnTo>
                  <a:lnTo>
                    <a:pt x="396214" y="792441"/>
                  </a:lnTo>
                  <a:lnTo>
                    <a:pt x="442420" y="789776"/>
                  </a:lnTo>
                  <a:lnTo>
                    <a:pt x="487062" y="781977"/>
                  </a:lnTo>
                  <a:lnTo>
                    <a:pt x="529841" y="769342"/>
                  </a:lnTo>
                  <a:lnTo>
                    <a:pt x="570460" y="752169"/>
                  </a:lnTo>
                  <a:lnTo>
                    <a:pt x="608622" y="730754"/>
                  </a:lnTo>
                  <a:lnTo>
                    <a:pt x="644030" y="705396"/>
                  </a:lnTo>
                  <a:lnTo>
                    <a:pt x="676385" y="676390"/>
                  </a:lnTo>
                  <a:lnTo>
                    <a:pt x="705391" y="644035"/>
                  </a:lnTo>
                  <a:lnTo>
                    <a:pt x="717424" y="627235"/>
                  </a:lnTo>
                  <a:lnTo>
                    <a:pt x="265810" y="627235"/>
                  </a:lnTo>
                  <a:lnTo>
                    <a:pt x="257625" y="624862"/>
                  </a:lnTo>
                  <a:lnTo>
                    <a:pt x="251574" y="618864"/>
                  </a:lnTo>
                  <a:lnTo>
                    <a:pt x="249211" y="610158"/>
                  </a:lnTo>
                  <a:lnTo>
                    <a:pt x="249211" y="182283"/>
                  </a:lnTo>
                  <a:lnTo>
                    <a:pt x="251574" y="173577"/>
                  </a:lnTo>
                  <a:lnTo>
                    <a:pt x="257625" y="167579"/>
                  </a:lnTo>
                  <a:lnTo>
                    <a:pt x="265810" y="165205"/>
                  </a:lnTo>
                  <a:lnTo>
                    <a:pt x="717426" y="165205"/>
                  </a:lnTo>
                  <a:lnTo>
                    <a:pt x="705391" y="148403"/>
                  </a:lnTo>
                  <a:lnTo>
                    <a:pt x="676385" y="116049"/>
                  </a:lnTo>
                  <a:lnTo>
                    <a:pt x="644030" y="87044"/>
                  </a:lnTo>
                  <a:lnTo>
                    <a:pt x="608622" y="61686"/>
                  </a:lnTo>
                  <a:lnTo>
                    <a:pt x="570460" y="40272"/>
                  </a:lnTo>
                  <a:lnTo>
                    <a:pt x="529841" y="23099"/>
                  </a:lnTo>
                  <a:lnTo>
                    <a:pt x="487062" y="10464"/>
                  </a:lnTo>
                  <a:lnTo>
                    <a:pt x="442420" y="2665"/>
                  </a:lnTo>
                  <a:lnTo>
                    <a:pt x="396214" y="0"/>
                  </a:lnTo>
                  <a:close/>
                </a:path>
                <a:path w="792479" h="792479">
                  <a:moveTo>
                    <a:pt x="717426" y="165205"/>
                  </a:moveTo>
                  <a:lnTo>
                    <a:pt x="265810" y="165205"/>
                  </a:lnTo>
                  <a:lnTo>
                    <a:pt x="274573" y="167373"/>
                  </a:lnTo>
                  <a:lnTo>
                    <a:pt x="659561" y="381304"/>
                  </a:lnTo>
                  <a:lnTo>
                    <a:pt x="666147" y="387794"/>
                  </a:lnTo>
                  <a:lnTo>
                    <a:pt x="668343" y="396220"/>
                  </a:lnTo>
                  <a:lnTo>
                    <a:pt x="666147" y="404647"/>
                  </a:lnTo>
                  <a:lnTo>
                    <a:pt x="659561" y="411137"/>
                  </a:lnTo>
                  <a:lnTo>
                    <a:pt x="274573" y="625068"/>
                  </a:lnTo>
                  <a:lnTo>
                    <a:pt x="265810" y="627235"/>
                  </a:lnTo>
                  <a:lnTo>
                    <a:pt x="717424" y="627235"/>
                  </a:lnTo>
                  <a:lnTo>
                    <a:pt x="752166" y="570466"/>
                  </a:lnTo>
                  <a:lnTo>
                    <a:pt x="769341" y="529847"/>
                  </a:lnTo>
                  <a:lnTo>
                    <a:pt x="781976" y="487066"/>
                  </a:lnTo>
                  <a:lnTo>
                    <a:pt x="789775" y="442423"/>
                  </a:lnTo>
                  <a:lnTo>
                    <a:pt x="792441" y="396214"/>
                  </a:lnTo>
                  <a:lnTo>
                    <a:pt x="789775" y="350008"/>
                  </a:lnTo>
                  <a:lnTo>
                    <a:pt x="781976" y="305366"/>
                  </a:lnTo>
                  <a:lnTo>
                    <a:pt x="769341" y="262588"/>
                  </a:lnTo>
                  <a:lnTo>
                    <a:pt x="752166" y="221970"/>
                  </a:lnTo>
                  <a:lnTo>
                    <a:pt x="730751" y="183809"/>
                  </a:lnTo>
                  <a:lnTo>
                    <a:pt x="717426" y="165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186880" y="5556547"/>
            <a:ext cx="48475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z="2400" b="1" i="0" u="sng" dirty="0">
                <a:solidFill>
                  <a:srgbClr val="0088CC"/>
                </a:solidFill>
                <a:effectLst/>
                <a:latin typeface="Arial" panose="020B0604020202020204" pitchFamily="34" charset="0"/>
                <a:hlinkClick r:id="rId7" tooltip="https://youtu.be/__CuR6yW4sQ"/>
              </a:rPr>
              <a:t>https://youtu.be/__CuR6yW4sQ</a:t>
            </a:r>
            <a:endParaRPr sz="2400" b="1" dirty="0">
              <a:latin typeface="Muli"/>
              <a:cs typeface="Mul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29512" y="1923191"/>
            <a:ext cx="796035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160" marR="5080" indent="-379095">
              <a:lnSpc>
                <a:spcPct val="100000"/>
              </a:lnSpc>
              <a:spcBef>
                <a:spcPts val="100"/>
              </a:spcBef>
            </a:pPr>
            <a:r>
              <a:rPr sz="1600" spc="-25" dirty="0"/>
              <a:t>You’re </a:t>
            </a:r>
            <a:r>
              <a:rPr sz="1600" dirty="0"/>
              <a:t>going to watch a </a:t>
            </a:r>
            <a:r>
              <a:rPr sz="1600" spc="-5" dirty="0"/>
              <a:t>short video </a:t>
            </a:r>
            <a:r>
              <a:rPr sz="1600" dirty="0"/>
              <a:t>to introduce </a:t>
            </a:r>
            <a:r>
              <a:rPr sz="1600" spc="-5" dirty="0"/>
              <a:t>you </a:t>
            </a:r>
            <a:r>
              <a:rPr sz="1600" dirty="0"/>
              <a:t>to the </a:t>
            </a:r>
            <a:r>
              <a:rPr sz="1600" spc="-5" dirty="0"/>
              <a:t>activity</a:t>
            </a:r>
            <a:r>
              <a:rPr lang="en-GB" sz="1600" spc="-5" dirty="0"/>
              <a:t>, then you are</a:t>
            </a:r>
            <a:r>
              <a:rPr sz="1600" spc="-5" dirty="0"/>
              <a:t> </a:t>
            </a:r>
            <a:r>
              <a:rPr sz="1600" dirty="0"/>
              <a:t>going </a:t>
            </a:r>
            <a:r>
              <a:rPr sz="1600" spc="-490" dirty="0"/>
              <a:t> </a:t>
            </a:r>
            <a:r>
              <a:rPr sz="1600" dirty="0"/>
              <a:t>to</a:t>
            </a:r>
            <a:r>
              <a:rPr sz="1600" spc="-5" dirty="0"/>
              <a:t> </a:t>
            </a:r>
            <a:r>
              <a:rPr sz="1600" dirty="0"/>
              <a:t>write</a:t>
            </a:r>
            <a:r>
              <a:rPr sz="1600" spc="-5" dirty="0"/>
              <a:t> </a:t>
            </a:r>
            <a:r>
              <a:rPr sz="1600" dirty="0"/>
              <a:t>a</a:t>
            </a:r>
            <a:r>
              <a:rPr sz="1600" spc="-10" dirty="0"/>
              <a:t> </a:t>
            </a:r>
            <a:r>
              <a:rPr sz="1600" spc="-5" dirty="0"/>
              <a:t>mini</a:t>
            </a:r>
            <a:r>
              <a:rPr sz="1600" spc="-10" dirty="0"/>
              <a:t> </a:t>
            </a:r>
            <a:r>
              <a:rPr sz="1600" spc="-5" dirty="0"/>
              <a:t>saga </a:t>
            </a:r>
            <a:r>
              <a:rPr sz="1600" dirty="0"/>
              <a:t>for</a:t>
            </a:r>
            <a:r>
              <a:rPr sz="1600" spc="-40" dirty="0"/>
              <a:t> </a:t>
            </a:r>
            <a:r>
              <a:rPr sz="1600" spc="-30" dirty="0"/>
              <a:t>Young</a:t>
            </a:r>
            <a:r>
              <a:rPr sz="1600" spc="-5" dirty="0"/>
              <a:t> </a:t>
            </a:r>
            <a:r>
              <a:rPr sz="1600" spc="-10" dirty="0"/>
              <a:t>Writers’</a:t>
            </a:r>
            <a:r>
              <a:rPr sz="1600" spc="-105" dirty="0"/>
              <a:t> </a:t>
            </a:r>
            <a:r>
              <a:rPr sz="1600" dirty="0"/>
              <a:t>Spine-Chillers </a:t>
            </a:r>
            <a:r>
              <a:rPr sz="1600" spc="-5" dirty="0"/>
              <a:t>competition!</a:t>
            </a:r>
            <a:endParaRPr sz="1600" dirty="0"/>
          </a:p>
        </p:txBody>
      </p:sp>
      <p:sp>
        <p:nvSpPr>
          <p:cNvPr id="14" name="object 14"/>
          <p:cNvSpPr txBox="1"/>
          <p:nvPr/>
        </p:nvSpPr>
        <p:spPr>
          <a:xfrm>
            <a:off x="592303" y="2590800"/>
            <a:ext cx="7789697" cy="2433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27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we’ll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learn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about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mini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saga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and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could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write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lang="en-GB" sz="18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 marL="153670" marR="5986780" indent="280035">
              <a:lnSpc>
                <a:spcPct val="155600"/>
              </a:lnSpc>
              <a:spcBef>
                <a:spcPts val="1545"/>
              </a:spcBef>
            </a:pP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Fun Fact... </a:t>
            </a:r>
            <a:br>
              <a:rPr lang="en-GB" sz="1500" b="1" spc="5" dirty="0">
                <a:solidFill>
                  <a:srgbClr val="56C5F2"/>
                </a:solidFill>
                <a:latin typeface="Arial"/>
                <a:cs typeface="Arial"/>
              </a:rPr>
            </a:b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the</a:t>
            </a:r>
            <a:r>
              <a:rPr sz="1500" b="1" spc="-45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56C5F2"/>
                </a:solidFill>
                <a:latin typeface="Arial"/>
                <a:cs typeface="Arial"/>
              </a:rPr>
              <a:t>voiceover</a:t>
            </a:r>
            <a:r>
              <a:rPr sz="1500" b="1" spc="-50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on</a:t>
            </a:r>
            <a:endParaRPr sz="1500" dirty="0">
              <a:latin typeface="Arial"/>
              <a:cs typeface="Arial"/>
            </a:endParaRPr>
          </a:p>
          <a:p>
            <a:pPr marL="12700" marR="5845175" indent="-1270" algn="ctr">
              <a:lnSpc>
                <a:spcPct val="100000"/>
              </a:lnSpc>
            </a:pP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the </a:t>
            </a:r>
            <a:r>
              <a:rPr sz="1500" b="1" spc="-5" dirty="0">
                <a:solidFill>
                  <a:srgbClr val="56C5F2"/>
                </a:solidFill>
                <a:latin typeface="Arial"/>
                <a:cs typeface="Arial"/>
              </a:rPr>
              <a:t>video </a:t>
            </a: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is </a:t>
            </a:r>
            <a:r>
              <a:rPr sz="1500" b="1" spc="-5" dirty="0">
                <a:solidFill>
                  <a:srgbClr val="56C5F2"/>
                </a:solidFill>
                <a:latin typeface="Arial"/>
                <a:cs typeface="Arial"/>
              </a:rPr>
              <a:t>exactly </a:t>
            </a:r>
            <a:r>
              <a:rPr sz="1500" b="1" spc="-405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56C5F2"/>
                </a:solidFill>
                <a:latin typeface="Arial"/>
                <a:cs typeface="Arial"/>
              </a:rPr>
              <a:t>100</a:t>
            </a:r>
            <a:r>
              <a:rPr sz="1500" b="1" spc="-35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words!</a:t>
            </a:r>
            <a:r>
              <a:rPr sz="1500" b="1" spc="-60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56C5F2"/>
                </a:solidFill>
                <a:latin typeface="Arial"/>
                <a:cs typeface="Arial"/>
              </a:rPr>
              <a:t>Yep,</a:t>
            </a:r>
            <a:r>
              <a:rPr sz="1500" b="1" spc="-35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our </a:t>
            </a:r>
            <a:r>
              <a:rPr sz="1500" b="1" spc="-400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instructions </a:t>
            </a:r>
            <a:r>
              <a:rPr sz="1500" b="1" spc="-5" dirty="0">
                <a:solidFill>
                  <a:srgbClr val="56C5F2"/>
                </a:solidFill>
                <a:latin typeface="Arial"/>
                <a:cs typeface="Arial"/>
              </a:rPr>
              <a:t>are </a:t>
            </a:r>
            <a:r>
              <a:rPr sz="1500" b="1" dirty="0">
                <a:solidFill>
                  <a:srgbClr val="56C5F2"/>
                </a:solidFill>
                <a:latin typeface="Arial"/>
                <a:cs typeface="Arial"/>
              </a:rPr>
              <a:t>a </a:t>
            </a:r>
            <a:r>
              <a:rPr sz="1500" b="1" spc="5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56C5F2"/>
                </a:solidFill>
                <a:latin typeface="Arial"/>
                <a:cs typeface="Arial"/>
              </a:rPr>
              <a:t>mini</a:t>
            </a:r>
            <a:r>
              <a:rPr sz="1500" b="1" spc="-15" dirty="0">
                <a:solidFill>
                  <a:srgbClr val="56C5F2"/>
                </a:solidFill>
                <a:latin typeface="Arial"/>
                <a:cs typeface="Arial"/>
              </a:rPr>
              <a:t> </a:t>
            </a:r>
            <a:r>
              <a:rPr sz="1500" b="1" spc="-5" dirty="0">
                <a:solidFill>
                  <a:srgbClr val="56C5F2"/>
                </a:solidFill>
                <a:latin typeface="Arial"/>
                <a:cs typeface="Arial"/>
              </a:rPr>
              <a:t>saga</a:t>
            </a:r>
            <a:r>
              <a:rPr lang="en-GB" sz="1500" b="1" spc="-5" dirty="0">
                <a:solidFill>
                  <a:srgbClr val="56C5F2"/>
                </a:solidFill>
                <a:latin typeface="Arial"/>
                <a:cs typeface="Arial"/>
              </a:rPr>
              <a:t> too</a:t>
            </a:r>
            <a:r>
              <a:rPr sz="1500" b="1" spc="-5" dirty="0">
                <a:solidFill>
                  <a:srgbClr val="56C5F2"/>
                </a:solidFill>
                <a:latin typeface="Arial"/>
                <a:cs typeface="Arial"/>
              </a:rPr>
              <a:t>!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5" y="0"/>
            <a:ext cx="9139584" cy="68579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13017" y="2063024"/>
            <a:ext cx="6344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Learning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Outcomes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Success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Criteria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today’s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lesson: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5" y="0"/>
            <a:ext cx="9139584" cy="68579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2780" y="2910640"/>
            <a:ext cx="3040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What</a:t>
            </a:r>
            <a:r>
              <a:rPr sz="2400" spc="-25" dirty="0"/>
              <a:t> </a:t>
            </a:r>
            <a:r>
              <a:rPr sz="2400" dirty="0"/>
              <a:t>is</a:t>
            </a:r>
            <a:r>
              <a:rPr sz="2400" spc="-25" dirty="0"/>
              <a:t> </a:t>
            </a:r>
            <a:r>
              <a:rPr sz="2400" dirty="0"/>
              <a:t>a</a:t>
            </a:r>
            <a:r>
              <a:rPr sz="2400" spc="-25" dirty="0"/>
              <a:t> </a:t>
            </a:r>
            <a:r>
              <a:rPr sz="2400" spc="-5" dirty="0"/>
              <a:t>mini</a:t>
            </a:r>
            <a:r>
              <a:rPr sz="2400" spc="-25" dirty="0"/>
              <a:t> </a:t>
            </a:r>
            <a:r>
              <a:rPr sz="2400" spc="-5" dirty="0"/>
              <a:t>saga?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219200" y="3642160"/>
            <a:ext cx="662940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mini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saga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story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told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400" b="1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400" b="1" spc="-5" dirty="0">
                <a:solidFill>
                  <a:srgbClr val="FFFFFF"/>
                </a:solidFill>
                <a:latin typeface="Arial"/>
                <a:cs typeface="Arial"/>
              </a:rPr>
              <a:t>up to 1</a:t>
            </a:r>
            <a:r>
              <a:rPr sz="2400" b="1" spc="-5">
                <a:solidFill>
                  <a:srgbClr val="FFFFFF"/>
                </a:solidFill>
                <a:latin typeface="Arial"/>
                <a:cs typeface="Arial"/>
              </a:rPr>
              <a:t>00</a:t>
            </a:r>
            <a:r>
              <a:rPr sz="2400" b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words!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1751" y="5702168"/>
            <a:ext cx="926591" cy="9753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22119" y="708151"/>
              <a:ext cx="804662" cy="5059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19200" y="2286000"/>
            <a:ext cx="6825732" cy="3418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08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B6B468"/>
                </a:solidFill>
                <a:latin typeface="Arial"/>
                <a:cs typeface="Arial"/>
              </a:rPr>
              <a:t>3</a:t>
            </a:r>
            <a:r>
              <a:rPr sz="2400" b="1" spc="-15" dirty="0">
                <a:solidFill>
                  <a:srgbClr val="B6B46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B6B468"/>
                </a:solidFill>
                <a:latin typeface="Arial"/>
                <a:cs typeface="Arial"/>
              </a:rPr>
              <a:t>golden</a:t>
            </a:r>
            <a:r>
              <a:rPr sz="2400" b="1" spc="-10" dirty="0">
                <a:solidFill>
                  <a:srgbClr val="B6B46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B6B468"/>
                </a:solidFill>
                <a:latin typeface="Arial"/>
                <a:cs typeface="Arial"/>
              </a:rPr>
              <a:t>rules</a:t>
            </a:r>
            <a:r>
              <a:rPr sz="2400" b="1" spc="-15" dirty="0">
                <a:solidFill>
                  <a:srgbClr val="B6B46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B6B468"/>
                </a:solidFill>
                <a:latin typeface="Arial"/>
                <a:cs typeface="Arial"/>
              </a:rPr>
              <a:t>of</a:t>
            </a:r>
            <a:r>
              <a:rPr sz="2400" b="1" spc="-10" dirty="0">
                <a:solidFill>
                  <a:srgbClr val="B6B46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B6B468"/>
                </a:solidFill>
                <a:latin typeface="Arial"/>
                <a:cs typeface="Arial"/>
              </a:rPr>
              <a:t>mini</a:t>
            </a:r>
            <a:r>
              <a:rPr sz="2400" b="1" spc="-10" dirty="0">
                <a:solidFill>
                  <a:srgbClr val="B6B46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B6B468"/>
                </a:solidFill>
                <a:latin typeface="Arial"/>
                <a:cs typeface="Arial"/>
              </a:rPr>
              <a:t>saga</a:t>
            </a:r>
            <a:r>
              <a:rPr sz="2400" b="1" spc="-15" dirty="0">
                <a:solidFill>
                  <a:srgbClr val="B6B46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B6B468"/>
                </a:solidFill>
                <a:latin typeface="Arial"/>
                <a:cs typeface="Arial"/>
              </a:rPr>
              <a:t>writing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Arial"/>
              <a:cs typeface="Arial"/>
            </a:endParaRPr>
          </a:p>
          <a:p>
            <a:pPr marL="457200" marR="5080" indent="-457200">
              <a:lnSpc>
                <a:spcPct val="100000"/>
              </a:lnSpc>
              <a:buFont typeface="+mj-lt"/>
              <a:buAutoNum type="arabicPeriod"/>
              <a:tabLst>
                <a:tab pos="614045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original! 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work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 inspired by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stories,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add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twist,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own!</a:t>
            </a:r>
            <a:endParaRPr sz="2400" dirty="0">
              <a:latin typeface="Arial"/>
              <a:cs typeface="Arial"/>
            </a:endParaRPr>
          </a:p>
          <a:p>
            <a:pPr marL="457200" marR="293370" indent="-457200">
              <a:lnSpc>
                <a:spcPct val="100000"/>
              </a:lnSpc>
              <a:spcBef>
                <a:spcPts val="1700"/>
              </a:spcBef>
              <a:buFont typeface="+mj-lt"/>
              <a:buAutoNum type="arabicPeriod"/>
              <a:tabLst>
                <a:tab pos="64008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Keep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100-word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limit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every </a:t>
            </a:r>
            <a:r>
              <a:rPr sz="2400" spc="-6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word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count!</a:t>
            </a:r>
            <a:endParaRPr sz="2400" dirty="0">
              <a:latin typeface="Arial"/>
              <a:cs typeface="Arial"/>
            </a:endParaRPr>
          </a:p>
          <a:p>
            <a:pPr marL="457200" marR="326390" indent="-457200">
              <a:lnSpc>
                <a:spcPct val="100000"/>
              </a:lnSpc>
              <a:spcBef>
                <a:spcPts val="1695"/>
              </a:spcBef>
              <a:buFont typeface="+mj-lt"/>
              <a:buAutoNum type="arabicPeriod"/>
              <a:tabLst>
                <a:tab pos="673735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Remember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mini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sagas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400" spc="-6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beginning,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middle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and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end!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1684" y="5548112"/>
            <a:ext cx="926586" cy="9753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35670" y="2272093"/>
            <a:ext cx="64725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0" marR="5080" indent="-1315085">
              <a:lnSpc>
                <a:spcPct val="100000"/>
              </a:lnSpc>
              <a:spcBef>
                <a:spcPts val="100"/>
              </a:spcBef>
            </a:pPr>
            <a:r>
              <a:rPr lang="en-US" sz="2200" spc="-5" dirty="0"/>
              <a:t>L</a:t>
            </a:r>
            <a:r>
              <a:rPr sz="2200" spc="-20"/>
              <a:t>et’s </a:t>
            </a:r>
            <a:r>
              <a:rPr sz="2200" dirty="0"/>
              <a:t>look </a:t>
            </a:r>
            <a:r>
              <a:rPr sz="2200" spc="-5" dirty="0"/>
              <a:t>at creating </a:t>
            </a:r>
            <a:r>
              <a:rPr sz="2200" dirty="0"/>
              <a:t>tension, </a:t>
            </a:r>
            <a:r>
              <a:rPr sz="2200" spc="-5" dirty="0"/>
              <a:t>suspense and </a:t>
            </a:r>
            <a:r>
              <a:rPr sz="2200" spc="-600" dirty="0"/>
              <a:t> </a:t>
            </a:r>
            <a:r>
              <a:rPr sz="2200" spc="-5" dirty="0"/>
              <a:t>atmosphere</a:t>
            </a:r>
            <a:r>
              <a:rPr sz="2200" spc="-10" dirty="0"/>
              <a:t> </a:t>
            </a:r>
            <a:r>
              <a:rPr sz="2200" dirty="0"/>
              <a:t>in</a:t>
            </a:r>
            <a:r>
              <a:rPr sz="2200" spc="-5" dirty="0"/>
              <a:t> your</a:t>
            </a:r>
            <a:r>
              <a:rPr sz="2200" spc="-10" dirty="0"/>
              <a:t> </a:t>
            </a:r>
            <a:r>
              <a:rPr sz="2200" dirty="0"/>
              <a:t>writing...</a:t>
            </a:r>
            <a:endParaRPr sz="2200"/>
          </a:p>
        </p:txBody>
      </p:sp>
      <p:sp>
        <p:nvSpPr>
          <p:cNvPr id="8" name="object 8"/>
          <p:cNvSpPr txBox="1"/>
          <p:nvPr/>
        </p:nvSpPr>
        <p:spPr>
          <a:xfrm>
            <a:off x="857351" y="2929865"/>
            <a:ext cx="7428865" cy="3190617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00"/>
              </a:spcBef>
            </a:pP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know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tension,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suspense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atmosphere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are?</a:t>
            </a:r>
            <a:endParaRPr sz="17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800"/>
              </a:spcBef>
            </a:pPr>
            <a:r>
              <a:rPr sz="1700" spc="-30" dirty="0">
                <a:solidFill>
                  <a:srgbClr val="FFFFFF"/>
                </a:solidFill>
                <a:latin typeface="Arial"/>
                <a:cs typeface="Arial"/>
              </a:rPr>
              <a:t>Tension,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suspense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and atmosphere play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a key role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creating a spine-chilling </a:t>
            </a:r>
            <a:r>
              <a:rPr sz="1700" spc="-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Arial"/>
                <a:cs typeface="Arial"/>
              </a:rPr>
              <a:t>story.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Blood,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 guts and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gore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sometimes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shock a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15" dirty="0">
                <a:solidFill>
                  <a:srgbClr val="FFFFFF"/>
                </a:solidFill>
                <a:latin typeface="Arial"/>
                <a:cs typeface="Arial"/>
              </a:rPr>
              <a:t>reader,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often </a:t>
            </a:r>
            <a:r>
              <a:rPr sz="1700" spc="-5">
                <a:solidFill>
                  <a:srgbClr val="FFFFFF"/>
                </a:solidFill>
                <a:latin typeface="Arial"/>
                <a:cs typeface="Arial"/>
              </a:rPr>
              <a:t>bore</a:t>
            </a:r>
            <a:r>
              <a:rPr sz="17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>
                <a:solidFill>
                  <a:srgbClr val="FFFFFF"/>
                </a:solidFill>
                <a:latin typeface="Arial"/>
                <a:cs typeface="Arial"/>
              </a:rPr>
              <a:t>them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and won’t make an original, compelling story</a:t>
            </a:r>
            <a:r>
              <a:rPr sz="1700">
                <a:solidFill>
                  <a:srgbClr val="FFFFFF"/>
                </a:solidFill>
                <a:latin typeface="Arial"/>
                <a:cs typeface="Arial"/>
              </a:rPr>
              <a:t>! </a:t>
            </a:r>
            <a:r>
              <a:rPr sz="1700" spc="-5">
                <a:solidFill>
                  <a:srgbClr val="FFFFFF"/>
                </a:solidFill>
                <a:latin typeface="Arial"/>
                <a:cs typeface="Arial"/>
              </a:rPr>
              <a:t>Creating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a story that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sz="1700" spc="-20" dirty="0">
                <a:solidFill>
                  <a:srgbClr val="FFFFFF"/>
                </a:solidFill>
                <a:latin typeface="Arial"/>
                <a:cs typeface="Arial"/>
              </a:rPr>
              <a:t>creepy,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gives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you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goosebumps or has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1700">
                <a:solidFill>
                  <a:srgbClr val="FFFFFF"/>
                </a:solidFill>
                <a:latin typeface="Arial"/>
                <a:cs typeface="Arial"/>
              </a:rPr>
              <a:t>surprise </a:t>
            </a:r>
            <a:r>
              <a:rPr sz="1700" spc="-5">
                <a:solidFill>
                  <a:srgbClr val="FFFFFF"/>
                </a:solidFill>
                <a:latin typeface="Arial"/>
                <a:cs typeface="Arial"/>
              </a:rPr>
              <a:t>humorous</a:t>
            </a:r>
            <a:r>
              <a:rPr sz="17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ending,</a:t>
            </a:r>
            <a:r>
              <a:rPr sz="17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FFFFFF"/>
                </a:solidFill>
                <a:latin typeface="Arial"/>
                <a:cs typeface="Arial"/>
              </a:rPr>
              <a:t>much more</a:t>
            </a:r>
            <a:r>
              <a:rPr sz="1700" spc="-5" dirty="0">
                <a:solidFill>
                  <a:srgbClr val="FFFFFF"/>
                </a:solidFill>
                <a:latin typeface="Arial"/>
                <a:cs typeface="Arial"/>
              </a:rPr>
              <a:t> enjoyable </a:t>
            </a:r>
            <a:r>
              <a:rPr sz="17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7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spc="-5" dirty="0">
                <a:solidFill>
                  <a:srgbClr val="FFFFFF"/>
                </a:solidFill>
                <a:latin typeface="Arial"/>
                <a:cs typeface="Arial"/>
              </a:rPr>
              <a:t>write and to read</a:t>
            </a:r>
            <a:r>
              <a:rPr sz="1700" spc="-5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Quick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Activity</a:t>
            </a:r>
            <a:endParaRPr sz="2000">
              <a:latin typeface="Arial"/>
              <a:cs typeface="Arial"/>
            </a:endParaRPr>
          </a:p>
          <a:p>
            <a:pPr marL="999490" marR="990600" algn="ctr">
              <a:lnSpc>
                <a:spcPts val="2840"/>
              </a:lnSpc>
              <a:spcBef>
                <a:spcPts val="45"/>
              </a:spcBef>
            </a:pP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Write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down or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explain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teacher what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you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think </a:t>
            </a:r>
            <a:r>
              <a:rPr sz="1700" b="1" spc="-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tension,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 suspense</a:t>
            </a:r>
            <a:r>
              <a:rPr sz="17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1700" b="1" spc="-5">
                <a:solidFill>
                  <a:srgbClr val="FFFFFF"/>
                </a:solidFill>
                <a:latin typeface="Arial"/>
                <a:cs typeface="Arial"/>
              </a:rPr>
              <a:t>atmosphere</a:t>
            </a:r>
            <a:r>
              <a:rPr sz="1700" b="1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5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700" b="1">
                <a:solidFill>
                  <a:srgbClr val="FFFFFF"/>
                </a:solidFill>
                <a:latin typeface="Arial"/>
                <a:cs typeface="Arial"/>
              </a:rPr>
              <a:t>…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4617" y="341228"/>
            <a:ext cx="2365241" cy="62152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99803" y="5498416"/>
            <a:ext cx="926591" cy="9753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101" y="4144344"/>
              <a:ext cx="854313" cy="135228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90600" y="2286000"/>
            <a:ext cx="7115809" cy="2895664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lang="en-US" sz="2200" b="1" spc="-25" dirty="0">
                <a:solidFill>
                  <a:srgbClr val="FFFFFF"/>
                </a:solidFill>
                <a:latin typeface="Arial"/>
                <a:cs typeface="Arial"/>
              </a:rPr>
              <a:t>Tension Definition</a:t>
            </a:r>
            <a:endParaRPr sz="22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Mental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or emotional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strain;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intense,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suppressed </a:t>
            </a:r>
            <a:r>
              <a:rPr sz="220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suspense,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anxiety or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>
                <a:solidFill>
                  <a:srgbClr val="FFFFFF"/>
                </a:solidFill>
                <a:latin typeface="Arial"/>
                <a:cs typeface="Arial"/>
              </a:rPr>
              <a:t>excitement.</a:t>
            </a:r>
            <a:endParaRPr lang="en-US" sz="2200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endParaRPr lang="en-US" sz="2200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r>
              <a:rPr lang="en-US" sz="2200" b="1" spc="-5" dirty="0">
                <a:solidFill>
                  <a:srgbClr val="FFFFFF"/>
                </a:solidFill>
                <a:latin typeface="Arial"/>
                <a:cs typeface="Arial"/>
              </a:rPr>
              <a:t>Example</a:t>
            </a: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r>
              <a:rPr lang="en-US" sz="2200" dirty="0">
                <a:solidFill>
                  <a:schemeClr val="bg1"/>
                </a:solidFill>
                <a:latin typeface="Arial"/>
                <a:cs typeface="Arial"/>
              </a:rPr>
              <a:t>As I walked past the abandoned house, I felt like I was being watched…</a:t>
            </a:r>
            <a:endParaRPr sz="220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4617" y="341228"/>
            <a:ext cx="2365241" cy="62152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99803" y="5498416"/>
            <a:ext cx="926591" cy="9753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101" y="4144344"/>
              <a:ext cx="854313" cy="135228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219200" y="2057400"/>
            <a:ext cx="6673779" cy="3572773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lang="en-US" sz="2200" b="1" spc="-25" dirty="0">
                <a:solidFill>
                  <a:srgbClr val="FFFFFF"/>
                </a:solidFill>
                <a:latin typeface="Arial"/>
                <a:cs typeface="Arial"/>
              </a:rPr>
              <a:t>Suspense Definition</a:t>
            </a:r>
            <a:endParaRPr sz="22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22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lang="en-US"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lang="en-US" sz="2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condition</a:t>
            </a:r>
            <a:r>
              <a:rPr lang="en-US"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lang="en-US"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r>
              <a:rPr lang="en-US"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uncertainty</a:t>
            </a:r>
            <a:r>
              <a:rPr lang="en-US"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lang="en-US" sz="2200" spc="-5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excitement, such as waiting for 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decision, action or outcome with apprehensio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 o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 anxiet</a:t>
            </a:r>
            <a:r>
              <a:rPr lang="en-US" sz="2200" spc="-16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US" sz="22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elemen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 o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risk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 usually involved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lang="en-US" sz="2200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endParaRPr lang="en-US" sz="2200" b="1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r>
              <a:rPr lang="en-US" sz="2200" b="1" spc="-5" dirty="0">
                <a:solidFill>
                  <a:srgbClr val="FFFFFF"/>
                </a:solidFill>
                <a:latin typeface="Arial"/>
                <a:cs typeface="Arial"/>
              </a:rPr>
              <a:t>Example</a:t>
            </a:r>
          </a:p>
          <a:p>
            <a:pPr marL="126364" marR="118110" algn="ctr">
              <a:lnSpc>
                <a:spcPct val="100000"/>
              </a:lnSpc>
              <a:spcBef>
                <a:spcPts val="800"/>
              </a:spcBef>
            </a:pPr>
            <a:r>
              <a:rPr lang="en-US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 reached for the door, my hand shaking, unsure what was on the other side…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4617" y="341228"/>
            <a:ext cx="2365241" cy="62152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99803" y="5498416"/>
            <a:ext cx="926591" cy="9753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810" y="0"/>
            <a:ext cx="9140190" cy="6858000"/>
            <a:chOff x="4415" y="0"/>
            <a:chExt cx="9140190" cy="685800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101" y="4144344"/>
              <a:ext cx="854313" cy="135228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219200" y="2286000"/>
            <a:ext cx="6673779" cy="2895664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lang="en-US" sz="2200" b="1" spc="-25" dirty="0">
                <a:solidFill>
                  <a:srgbClr val="FFFFFF"/>
                </a:solidFill>
                <a:latin typeface="Arial"/>
                <a:cs typeface="Arial"/>
              </a:rPr>
              <a:t>Atmosphere Definition</a:t>
            </a:r>
            <a:endParaRPr sz="22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r>
              <a:rPr lang="en-US" sz="2200" spc="-14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mood, </a:t>
            </a:r>
            <a:r>
              <a:rPr lang="en-US" sz="2200" spc="-5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environment or emotional tone in 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piece of</a:t>
            </a:r>
            <a:r>
              <a:rPr lang="en-US"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writing.</a:t>
            </a:r>
            <a:endParaRPr lang="en-US" sz="2200" b="1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endParaRPr lang="en-US" sz="2200" b="1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800"/>
              </a:spcBef>
            </a:pPr>
            <a:r>
              <a:rPr lang="en-US" sz="2200" b="1" spc="-5" dirty="0">
                <a:solidFill>
                  <a:srgbClr val="FFFFFF"/>
                </a:solidFill>
                <a:latin typeface="Arial"/>
                <a:cs typeface="Arial"/>
              </a:rPr>
              <a:t>Example</a:t>
            </a:r>
          </a:p>
          <a:p>
            <a:pPr marL="126364" marR="118110" algn="ctr">
              <a:lnSpc>
                <a:spcPct val="100000"/>
              </a:lnSpc>
              <a:spcBef>
                <a:spcPts val="800"/>
              </a:spcBef>
            </a:pPr>
            <a:r>
              <a:rPr lang="en-US" sz="2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old, ivy-clad barn disappeared as the thick fog rolled in, silencing nature.</a:t>
            </a:r>
            <a:endParaRPr sz="2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74532" y="2028564"/>
            <a:ext cx="7836067" cy="4219104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Writing</a:t>
            </a:r>
            <a:r>
              <a:rPr sz="22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Activity</a:t>
            </a:r>
            <a:endParaRPr sz="22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800"/>
              </a:spcBef>
            </a:pPr>
            <a:r>
              <a:rPr lang="en-US" sz="2200" spc="-10" dirty="0">
                <a:solidFill>
                  <a:srgbClr val="FFFFFF"/>
                </a:solidFill>
                <a:latin typeface="Arial"/>
                <a:cs typeface="Arial"/>
              </a:rPr>
              <a:t>Choose one 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these</a:t>
            </a:r>
            <a:r>
              <a:rPr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15" dirty="0">
                <a:solidFill>
                  <a:srgbClr val="FFFFFF"/>
                </a:solidFill>
                <a:latin typeface="Arial"/>
                <a:cs typeface="Arial"/>
              </a:rPr>
              <a:t>settings</a:t>
            </a:r>
            <a:r>
              <a:rPr sz="2200" spc="-5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200">
              <a:latin typeface="Arial"/>
              <a:cs typeface="Arial"/>
            </a:endParaRPr>
          </a:p>
          <a:p>
            <a:pPr marL="2587625" indent="-175895">
              <a:lnSpc>
                <a:spcPct val="100000"/>
              </a:lnSpc>
              <a:spcBef>
                <a:spcPts val="800"/>
              </a:spcBef>
              <a:buChar char="•"/>
              <a:tabLst>
                <a:tab pos="2588260" algn="l"/>
              </a:tabLst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2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abandoned</a:t>
            </a:r>
            <a:r>
              <a:rPr sz="2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house</a:t>
            </a:r>
            <a:endParaRPr sz="2200">
              <a:latin typeface="Arial"/>
              <a:cs typeface="Arial"/>
            </a:endParaRPr>
          </a:p>
          <a:p>
            <a:pPr marL="3364865" lvl="1" indent="-176530">
              <a:lnSpc>
                <a:spcPct val="100000"/>
              </a:lnSpc>
              <a:spcBef>
                <a:spcPts val="800"/>
              </a:spcBef>
              <a:buChar char="•"/>
              <a:tabLst>
                <a:tab pos="3365500" algn="l"/>
              </a:tabLst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church</a:t>
            </a:r>
            <a:endParaRPr sz="2200">
              <a:latin typeface="Arial"/>
              <a:cs typeface="Arial"/>
            </a:endParaRPr>
          </a:p>
          <a:p>
            <a:pPr marL="3434715" lvl="2" indent="-176530">
              <a:lnSpc>
                <a:spcPct val="100000"/>
              </a:lnSpc>
              <a:spcBef>
                <a:spcPts val="805"/>
              </a:spcBef>
              <a:buChar char="•"/>
              <a:tabLst>
                <a:tab pos="3435350" algn="l"/>
              </a:tabLst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forest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Write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sentence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 or two</a:t>
            </a:r>
            <a:r>
              <a:rPr sz="2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that describes</a:t>
            </a:r>
            <a:r>
              <a:rPr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>
                <a:solidFill>
                  <a:srgbClr val="FFFFFF"/>
                </a:solidFill>
                <a:latin typeface="Arial"/>
                <a:cs typeface="Arial"/>
              </a:rPr>
              <a:t>bright</a:t>
            </a:r>
            <a:r>
              <a:rPr lang="en-US" sz="2200" spc="-5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sunny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Arial"/>
                <a:cs typeface="Arial"/>
              </a:rPr>
              <a:t>day.</a:t>
            </a:r>
            <a:endParaRPr sz="2200">
              <a:latin typeface="Arial"/>
              <a:cs typeface="Arial"/>
            </a:endParaRPr>
          </a:p>
          <a:p>
            <a:pPr marL="520065" marR="511809" algn="ctr">
              <a:lnSpc>
                <a:spcPct val="100000"/>
              </a:lnSpc>
              <a:spcBef>
                <a:spcPts val="800"/>
              </a:spcBef>
            </a:pP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Now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repeat the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activity using awful </a:t>
            </a:r>
            <a:r>
              <a:rPr sz="220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weather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at dusk or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at night.</a:t>
            </a:r>
            <a:endParaRPr sz="22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800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sz="2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2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compare?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77645" y="2207450"/>
            <a:ext cx="6906259" cy="311467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228215">
              <a:lnSpc>
                <a:spcPct val="100000"/>
              </a:lnSpc>
              <a:spcBef>
                <a:spcPts val="900"/>
              </a:spcBef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Setting</a:t>
            </a:r>
            <a:r>
              <a:rPr sz="2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Arial"/>
                <a:cs typeface="Arial"/>
              </a:rPr>
              <a:t>scene...</a:t>
            </a:r>
            <a:endParaRPr sz="2200" dirty="0">
              <a:latin typeface="Arial"/>
              <a:cs typeface="Arial"/>
            </a:endParaRPr>
          </a:p>
          <a:p>
            <a:pPr marL="12700" marR="861060">
              <a:lnSpc>
                <a:spcPct val="100000"/>
              </a:lnSpc>
              <a:spcBef>
                <a:spcPts val="800"/>
              </a:spcBef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Set the scene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using location and weather/time of </a:t>
            </a:r>
            <a:r>
              <a:rPr sz="220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day/time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200" spc="-25" dirty="0">
                <a:solidFill>
                  <a:srgbClr val="FFFFFF"/>
                </a:solidFill>
                <a:latin typeface="Arial"/>
                <a:cs typeface="Arial"/>
              </a:rPr>
              <a:t>year.</a:t>
            </a:r>
            <a:endParaRPr sz="2200" dirty="0">
              <a:latin typeface="Arial"/>
              <a:cs typeface="Arial"/>
            </a:endParaRPr>
          </a:p>
          <a:p>
            <a:pPr marL="12700" marR="100965">
              <a:lnSpc>
                <a:spcPct val="100000"/>
              </a:lnSpc>
              <a:spcBef>
                <a:spcPts val="800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Darkness,</a:t>
            </a:r>
            <a:r>
              <a:rPr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inclement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Arial"/>
                <a:cs typeface="Arial"/>
              </a:rPr>
              <a:t>weather,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isolated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Arial"/>
                <a:cs typeface="Arial"/>
              </a:rPr>
              <a:t>property,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ruins, </a:t>
            </a:r>
            <a:r>
              <a:rPr sz="2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graveyard etc</a:t>
            </a:r>
            <a:r>
              <a:rPr lang="en-GB" sz="2200" spc="-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, automatically give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the reader a sense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20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something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sinister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afoot.</a:t>
            </a:r>
            <a:endParaRPr sz="22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800"/>
              </a:spcBef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short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sentences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set</a:t>
            </a:r>
            <a:r>
              <a:rPr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1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2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scene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leaving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20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remainder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200" spc="-1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mini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saga to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develop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plot.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66800" y="1981200"/>
            <a:ext cx="6906259" cy="4116512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Your teacher will now split you into groups and provide each group with a large sheet of paper to write on.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GB" sz="2000" dirty="0">
              <a:solidFill>
                <a:schemeClr val="bg1"/>
              </a:solidFill>
              <a:latin typeface="Arial" pitchFamily="34" charset="0"/>
              <a:ea typeface="Geared Slab" pitchFamily="2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b="1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Group 1</a:t>
            </a: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 need to write ideas for settings – where can you think of that an exciting or thrilling story would be set?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b="1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Group 2 </a:t>
            </a: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need to write down character ideas – who could appear in your tale?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b="1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Group 3 </a:t>
            </a: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need to write down what could happen in the story – a chase, a discovery, searching for something, etc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b="1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Group 4 </a:t>
            </a: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need to write down ways the story could end – what happens to end the story? A </a:t>
            </a:r>
            <a:r>
              <a:rPr lang="en-GB" sz="2000" dirty="0" err="1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cliffhanger</a:t>
            </a: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 ending? Something funny? Was it a dream, etc.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66800" y="1981200"/>
            <a:ext cx="6906259" cy="4301177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You have 1 minute to write down as many ideas as you can...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1400" dirty="0">
              <a:solidFill>
                <a:schemeClr val="bg1"/>
              </a:solidFill>
              <a:latin typeface="Arial" pitchFamily="34" charset="0"/>
              <a:ea typeface="Geared Slab" pitchFamily="2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Then pass your sheet on to the next group, you have another minute to add as many ideas as you can to the new sheet (aim for 3 from your group).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1400" dirty="0">
              <a:solidFill>
                <a:schemeClr val="bg1"/>
              </a:solidFill>
              <a:latin typeface="Arial" pitchFamily="34" charset="0"/>
              <a:ea typeface="Geared Slab" pitchFamily="2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Repeat this until each group has written ideas on each piece of paper.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GB" sz="1400" dirty="0">
              <a:solidFill>
                <a:schemeClr val="bg1"/>
              </a:solidFill>
              <a:latin typeface="Arial" pitchFamily="34" charset="0"/>
              <a:ea typeface="Geared Slab" pitchFamily="2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chemeClr val="bg1"/>
                </a:solidFill>
                <a:latin typeface="Arial" pitchFamily="34" charset="0"/>
                <a:ea typeface="Geared Slab" pitchFamily="2" charset="0"/>
                <a:cs typeface="Arial" pitchFamily="34" charset="0"/>
              </a:rPr>
              <a:t>Once your time is up, look through the ideas as a class – if you like an idea say, ask questions and talk about different ideas to help you find an idea to write about.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28017" y="1845685"/>
            <a:ext cx="2789555" cy="899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300"/>
              </a:lnSpc>
              <a:spcBef>
                <a:spcPts val="100"/>
              </a:spcBef>
            </a:pPr>
            <a:r>
              <a:rPr sz="2200" dirty="0"/>
              <a:t>Example</a:t>
            </a:r>
            <a:r>
              <a:rPr sz="2200" spc="-35" dirty="0"/>
              <a:t> </a:t>
            </a:r>
            <a:r>
              <a:rPr sz="2200" dirty="0"/>
              <a:t>Mini</a:t>
            </a:r>
            <a:r>
              <a:rPr sz="2200" spc="-35" dirty="0"/>
              <a:t> </a:t>
            </a:r>
            <a:r>
              <a:rPr sz="2200" dirty="0"/>
              <a:t>Saga</a:t>
            </a:r>
            <a:r>
              <a:rPr sz="2200" spc="-30" dirty="0"/>
              <a:t> </a:t>
            </a:r>
            <a:r>
              <a:rPr sz="2200" dirty="0"/>
              <a:t>1 </a:t>
            </a:r>
            <a:r>
              <a:rPr sz="2200" spc="-605" dirty="0"/>
              <a:t> </a:t>
            </a:r>
            <a:r>
              <a:rPr sz="2200" dirty="0"/>
              <a:t>Off-Limits</a:t>
            </a:r>
            <a:endParaRPr sz="2200"/>
          </a:p>
        </p:txBody>
      </p:sp>
      <p:sp>
        <p:nvSpPr>
          <p:cNvPr id="8" name="object 8"/>
          <p:cNvSpPr txBox="1"/>
          <p:nvPr/>
        </p:nvSpPr>
        <p:spPr>
          <a:xfrm>
            <a:off x="1028017" y="2810987"/>
            <a:ext cx="7176770" cy="3246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5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"Stop, Jess! </a:t>
            </a:r>
            <a:r>
              <a:rPr sz="1800" spc="-60" dirty="0">
                <a:solidFill>
                  <a:srgbClr val="FFFFFF"/>
                </a:solidFill>
                <a:latin typeface="Arial"/>
                <a:cs typeface="Arial"/>
              </a:rPr>
              <a:t>You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know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it's off-limits," exclaimed Charlie with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fear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in her </a:t>
            </a:r>
            <a:r>
              <a:rPr sz="1800" spc="-4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eyes.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8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"I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know,"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Jess replied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but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she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had already begun edging down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the cold </a:t>
            </a:r>
            <a:r>
              <a:rPr sz="1800" spc="-4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stone steps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which led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darkness.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Above 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her,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bottle-green windows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rattled menacingly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wind howled against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them.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Her hands were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trembling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slid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tight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lock</a:t>
            </a:r>
            <a:r>
              <a:rPr sz="18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open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protected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secret 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she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was about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unfold. 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Towering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shadows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cast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around 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her,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her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hear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pace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a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footsteps surrounded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gloom-fille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mist crawled 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along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deserted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corridor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 sharp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nail wrapped around her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chestnut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curls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and pulled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her down...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Hannah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Foy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(13)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Spine-Chillers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2020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winner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28017" y="1930298"/>
            <a:ext cx="2789555" cy="899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300"/>
              </a:lnSpc>
              <a:spcBef>
                <a:spcPts val="100"/>
              </a:spcBef>
            </a:pPr>
            <a:r>
              <a:rPr sz="2200" dirty="0"/>
              <a:t>Example</a:t>
            </a:r>
            <a:r>
              <a:rPr sz="2200" spc="-35" dirty="0"/>
              <a:t> </a:t>
            </a:r>
            <a:r>
              <a:rPr sz="2200" dirty="0"/>
              <a:t>Mini</a:t>
            </a:r>
            <a:r>
              <a:rPr sz="2200" spc="-35" dirty="0"/>
              <a:t> </a:t>
            </a:r>
            <a:r>
              <a:rPr sz="2200" dirty="0"/>
              <a:t>Saga</a:t>
            </a:r>
            <a:r>
              <a:rPr sz="2200" spc="-30" dirty="0"/>
              <a:t> </a:t>
            </a:r>
            <a:r>
              <a:rPr sz="2200" dirty="0"/>
              <a:t>2 </a:t>
            </a:r>
            <a:r>
              <a:rPr sz="2200" spc="-605" dirty="0"/>
              <a:t> </a:t>
            </a:r>
            <a:r>
              <a:rPr sz="2200" dirty="0"/>
              <a:t>The</a:t>
            </a:r>
            <a:r>
              <a:rPr sz="2200" spc="-10" dirty="0"/>
              <a:t> </a:t>
            </a:r>
            <a:r>
              <a:rPr sz="2200" spc="-5" dirty="0"/>
              <a:t>Rambler</a:t>
            </a:r>
            <a:endParaRPr sz="2200" dirty="0"/>
          </a:p>
        </p:txBody>
      </p:sp>
      <p:sp>
        <p:nvSpPr>
          <p:cNvPr id="8" name="object 8"/>
          <p:cNvSpPr txBox="1"/>
          <p:nvPr/>
        </p:nvSpPr>
        <p:spPr>
          <a:xfrm>
            <a:off x="1028017" y="2895600"/>
            <a:ext cx="7125383" cy="3103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spcAft>
                <a:spcPts val="1200"/>
              </a:spcAft>
            </a:pP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Fog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was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creeping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in,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wouldn’t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make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it back before dark.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 saw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 old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church. </a:t>
            </a:r>
            <a:r>
              <a:rPr sz="18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I’ll </a:t>
            </a:r>
            <a:r>
              <a:rPr sz="1800" i="1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wait </a:t>
            </a:r>
            <a:r>
              <a:rPr sz="18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there </a:t>
            </a:r>
            <a:r>
              <a:rPr sz="1800" i="1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sz="18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call </a:t>
            </a:r>
            <a:r>
              <a:rPr sz="1800" i="1" spc="-5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Tom</a:t>
            </a:r>
            <a:r>
              <a:rPr sz="1800" spc="-5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 thought. Fog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weaved around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weather-beaten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tombs. I shivered. I crept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between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crumbling </a:t>
            </a:r>
            <a:r>
              <a:rPr sz="1800" spc="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gravestones, heading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for the church. The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door latch was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rusty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but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unlocked.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entered and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shut the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door behind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</a:t>
            </a:r>
            <a:r>
              <a:rPr sz="18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GB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sz="18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Hello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GB"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No </a:t>
            </a:r>
            <a:r>
              <a:rPr sz="1800" spc="-2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answer.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sz="1800" spc="-49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called</a:t>
            </a:r>
            <a:r>
              <a:rPr sz="1800" spc="-4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Tom</a:t>
            </a:r>
            <a:r>
              <a:rPr sz="1800" spc="-5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sz="18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pc="-5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spcAft>
                <a:spcPts val="1200"/>
              </a:spcAft>
            </a:pPr>
            <a:r>
              <a:rPr lang="en-GB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sz="18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I’ll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sz="1800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there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 20</a:t>
            </a:r>
            <a:r>
              <a:rPr sz="1800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Liz!</a:t>
            </a:r>
            <a:r>
              <a:rPr lang="en-GB"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sz="1800" spc="-6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said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as</a:t>
            </a:r>
            <a:r>
              <a:rPr sz="1800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 sat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on</a:t>
            </a:r>
            <a:r>
              <a:rPr sz="1800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dusty </a:t>
            </a:r>
            <a:r>
              <a:rPr sz="1800" spc="-3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pew.</a:t>
            </a:r>
            <a:endParaRPr sz="1800" dirty="0">
              <a:latin typeface="Arial" pitchFamily="34" charset="0"/>
              <a:cs typeface="Arial" pitchFamily="34" charset="0"/>
            </a:endParaRPr>
          </a:p>
          <a:p>
            <a:pPr marL="12700" marR="516255" algn="just">
              <a:lnSpc>
                <a:spcPct val="100000"/>
              </a:lnSpc>
            </a:pPr>
            <a:r>
              <a:rPr sz="18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Moonlight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cast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dancing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shadows through stained</a:t>
            </a:r>
            <a:r>
              <a:rPr lang="en-GB"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glass windows.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Bang! </a:t>
            </a:r>
            <a:r>
              <a:rPr lang="en-GB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sz="1800" spc="-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om?</a:t>
            </a:r>
            <a:r>
              <a:rPr lang="en-GB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sz="1800" spc="-1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shadows, still moving,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gre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bigge</a:t>
            </a:r>
            <a:r>
              <a:rPr sz="1800" spc="-1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sz="1800" spc="-1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sz="1800" spc="-1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cold 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hand 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touched</a:t>
            </a:r>
            <a:r>
              <a:rPr sz="18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my </a:t>
            </a:r>
            <a:r>
              <a:rPr sz="1800" spc="-1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shoulder.</a:t>
            </a:r>
            <a:r>
              <a:rPr sz="1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pc="-4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sz="1800" spc="-4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Tom?</a:t>
            </a:r>
            <a:r>
              <a:rPr lang="en-GB" sz="1800" spc="-4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sz="1800" spc="-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42033" y="2031419"/>
            <a:ext cx="49618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200"/>
              <a:t>Planning</a:t>
            </a:r>
            <a:r>
              <a:rPr sz="2200" spc="-15"/>
              <a:t> </a:t>
            </a:r>
            <a:r>
              <a:rPr lang="en-US" sz="2200" dirty="0"/>
              <a:t>Your Mini Saga</a:t>
            </a:r>
            <a:endParaRPr sz="2200"/>
          </a:p>
        </p:txBody>
      </p:sp>
      <p:sp>
        <p:nvSpPr>
          <p:cNvPr id="8" name="object 8"/>
          <p:cNvSpPr txBox="1"/>
          <p:nvPr/>
        </p:nvSpPr>
        <p:spPr>
          <a:xfrm>
            <a:off x="833654" y="2361619"/>
            <a:ext cx="7624546" cy="3911327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Consider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following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>
                <a:solidFill>
                  <a:srgbClr val="FFFFFF"/>
                </a:solidFill>
                <a:latin typeface="Arial"/>
                <a:cs typeface="Arial"/>
              </a:rPr>
              <a:t>points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12700" marR="372110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172720" algn="l"/>
              </a:tabLst>
            </a:pPr>
            <a:r>
              <a:rPr lang="en-GB" sz="2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Will there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ghost/apparition or will </a:t>
            </a:r>
            <a:r>
              <a:rPr lang="en-GB" sz="20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just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suggest that </a:t>
            </a:r>
            <a:r>
              <a:rPr sz="2000" spc="-5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spc="-545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power of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words?</a:t>
            </a:r>
            <a:endParaRPr sz="2000" dirty="0">
              <a:latin typeface="Arial"/>
              <a:cs typeface="Arial"/>
            </a:endParaRPr>
          </a:p>
          <a:p>
            <a:pPr marL="172085" indent="-160020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17272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events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be in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character’s mind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or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real?</a:t>
            </a:r>
            <a:endParaRPr sz="2000" dirty="0">
              <a:latin typeface="Arial"/>
              <a:cs typeface="Arial"/>
            </a:endParaRPr>
          </a:p>
          <a:p>
            <a:pPr marL="172085" indent="-160020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17272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ending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twist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, cliffhanger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sz="2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funny</a:t>
            </a:r>
            <a:r>
              <a:rPr sz="2000" spc="-5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000" dirty="0">
              <a:latin typeface="Arial"/>
              <a:cs typeface="Arial"/>
            </a:endParaRPr>
          </a:p>
          <a:p>
            <a:pPr marL="172085" indent="-160020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17272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reader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be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lulled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false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sense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of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security?</a:t>
            </a:r>
            <a:endParaRPr sz="2000" dirty="0">
              <a:latin typeface="Arial"/>
              <a:cs typeface="Arial"/>
            </a:endParaRPr>
          </a:p>
          <a:p>
            <a:pPr marL="172085" indent="-160020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172720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opt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description,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dialogue</a:t>
            </a:r>
            <a:r>
              <a:rPr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action?</a:t>
            </a:r>
            <a:endParaRPr sz="2000" dirty="0">
              <a:latin typeface="Arial"/>
              <a:cs typeface="Arial"/>
            </a:endParaRPr>
          </a:p>
          <a:p>
            <a:pPr marR="5080" defTabSz="144000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</a:pPr>
            <a:r>
              <a:rPr lang="en-GB"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you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plunge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your reader straight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into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 situation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spare</a:t>
            </a:r>
            <a:r>
              <a:rPr lang="en-GB" sz="2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000" spc="-5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spc="-55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sentence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or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two to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set the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scene </a:t>
            </a:r>
            <a:r>
              <a:rPr sz="2000" spc="-5">
                <a:solidFill>
                  <a:srgbClr val="FFFFFF"/>
                </a:solidFill>
                <a:latin typeface="Arial"/>
                <a:cs typeface="Arial"/>
              </a:rPr>
              <a:t>beforehand?</a:t>
            </a:r>
            <a:endParaRPr lang="en-US" sz="2000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R="5080" defTabSz="144000"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</a:pPr>
            <a:endParaRPr lang="en-US" sz="2000" spc="-5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24000" y="2590800"/>
            <a:ext cx="610489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br>
              <a:rPr lang="en-US" sz="2400" dirty="0"/>
            </a:br>
            <a:r>
              <a:rPr lang="en-US" sz="2400" b="0" dirty="0"/>
              <a:t>Use the planning sheet to write down your ideas for your setting, character and beginning, middle and end of your mini saga.</a:t>
            </a:r>
            <a:br>
              <a:rPr lang="en-US" sz="2400" b="0" dirty="0"/>
            </a:br>
            <a:br>
              <a:rPr lang="en-US" sz="2200" b="0" dirty="0"/>
            </a:br>
            <a:endParaRPr sz="2200" b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3025" y="5418904"/>
            <a:ext cx="926589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19400" y="2133600"/>
            <a:ext cx="353631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It’s</a:t>
            </a:r>
            <a:r>
              <a:rPr spc="-30" dirty="0"/>
              <a:t> </a:t>
            </a:r>
            <a:r>
              <a:rPr dirty="0"/>
              <a:t>time</a:t>
            </a:r>
            <a:r>
              <a:rPr spc="-2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get</a:t>
            </a:r>
            <a:r>
              <a:rPr spc="-25" dirty="0"/>
              <a:t> </a:t>
            </a:r>
            <a:r>
              <a:rPr dirty="0"/>
              <a:t>writing!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2000" y="2895600"/>
            <a:ext cx="7639684" cy="3336811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60350" indent="-248285">
              <a:lnSpc>
                <a:spcPct val="100000"/>
              </a:lnSpc>
              <a:spcBef>
                <a:spcPts val="900"/>
              </a:spcBef>
              <a:tabLst>
                <a:tab pos="260350" algn="l"/>
                <a:tab pos="260985" algn="l"/>
              </a:tabLst>
            </a:pPr>
            <a:r>
              <a:rPr sz="2200" spc="-55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mini saga must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 inspired by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spine-chillers theme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  <a:p>
            <a:pPr marL="260350" indent="-248285">
              <a:lnSpc>
                <a:spcPct val="100000"/>
              </a:lnSpc>
              <a:spcBef>
                <a:spcPts val="900"/>
              </a:spcBef>
              <a:tabLst>
                <a:tab pos="260350" algn="l"/>
                <a:tab pos="260985" algn="l"/>
              </a:tabLst>
            </a:pP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Remember the 3 golden rules of mini saga writing:</a:t>
            </a:r>
          </a:p>
          <a:p>
            <a:pPr marL="457200" marR="5080" indent="-188913">
              <a:lnSpc>
                <a:spcPct val="100000"/>
              </a:lnSpc>
              <a:buFont typeface="+mj-lt"/>
              <a:buAutoNum type="arabicPeriod"/>
              <a:tabLst>
                <a:tab pos="614045" algn="l"/>
              </a:tabLst>
            </a:pP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 Be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original! </a:t>
            </a:r>
            <a:r>
              <a:rPr lang="en-US" sz="2000" spc="-60" dirty="0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work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be inspired by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stories,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add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twist,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own!</a:t>
            </a:r>
            <a:endParaRPr lang="en-US" sz="2000" dirty="0">
              <a:latin typeface="Arial"/>
              <a:cs typeface="Arial"/>
            </a:endParaRPr>
          </a:p>
          <a:p>
            <a:pPr marL="457200" marR="293370" indent="-188913">
              <a:lnSpc>
                <a:spcPct val="100000"/>
              </a:lnSpc>
              <a:spcBef>
                <a:spcPts val="1700"/>
              </a:spcBef>
              <a:buFont typeface="+mj-lt"/>
              <a:buAutoNum type="arabicPeriod"/>
              <a:tabLst>
                <a:tab pos="640080" algn="l"/>
              </a:tabLst>
            </a:pP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 Keep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100-word</a:t>
            </a:r>
            <a:r>
              <a:rPr lang="en-US" sz="2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limit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lang="en-US" sz="2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every </a:t>
            </a:r>
            <a:r>
              <a:rPr lang="en-US" sz="2000" spc="-6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word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count!</a:t>
            </a:r>
            <a:endParaRPr lang="en-US" sz="2000" dirty="0">
              <a:latin typeface="Arial"/>
              <a:cs typeface="Arial"/>
            </a:endParaRPr>
          </a:p>
          <a:p>
            <a:pPr marL="457200" marR="326390" indent="-188913">
              <a:lnSpc>
                <a:spcPct val="100000"/>
              </a:lnSpc>
              <a:spcBef>
                <a:spcPts val="1695"/>
              </a:spcBef>
              <a:buFont typeface="+mj-lt"/>
              <a:buAutoNum type="arabicPeriod"/>
              <a:tabLst>
                <a:tab pos="673735" algn="l"/>
              </a:tabLst>
            </a:pP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 Remember</a:t>
            </a:r>
            <a:r>
              <a:rPr lang="en-US" sz="2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mini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sagas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lang="en-US" sz="20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lang="en-US" sz="2000" spc="-6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beginning,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middle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 and</a:t>
            </a:r>
            <a:r>
              <a:rPr lang="en-US" sz="2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lang="en-US" sz="20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/>
                <a:cs typeface="Arial"/>
              </a:rPr>
              <a:t>end!</a:t>
            </a:r>
            <a:endParaRPr lang="en-US" sz="2000" dirty="0">
              <a:latin typeface="Arial"/>
              <a:cs typeface="Arial"/>
            </a:endParaRPr>
          </a:p>
          <a:p>
            <a:pPr marL="260350" indent="-248285">
              <a:lnSpc>
                <a:spcPct val="100000"/>
              </a:lnSpc>
              <a:spcBef>
                <a:spcPts val="900"/>
              </a:spcBef>
              <a:tabLst>
                <a:tab pos="260350" algn="l"/>
                <a:tab pos="260985" algn="l"/>
              </a:tabLst>
            </a:pP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6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200" spc="-6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have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questions,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please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ask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teacher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now!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209" y="449335"/>
            <a:ext cx="926586" cy="975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2119" y="708151"/>
            <a:ext cx="804662" cy="50596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5" y="0"/>
            <a:ext cx="9140190" cy="6858000"/>
            <a:chOff x="4415" y="0"/>
            <a:chExt cx="914019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09" y="5470450"/>
              <a:ext cx="701029" cy="6583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5" y="0"/>
              <a:ext cx="9139584" cy="685798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90601" y="2003134"/>
            <a:ext cx="7162800" cy="3767698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Mini</a:t>
            </a:r>
            <a:r>
              <a:rPr sz="2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Saga</a:t>
            </a:r>
            <a:r>
              <a:rPr sz="2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Writing</a:t>
            </a:r>
            <a:r>
              <a:rPr sz="2200" b="1" spc="-15" dirty="0">
                <a:solidFill>
                  <a:srgbClr val="FFFFFF"/>
                </a:solidFill>
                <a:latin typeface="Arial"/>
                <a:cs typeface="Arial"/>
              </a:rPr>
              <a:t> Tips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250190" algn="l"/>
                <a:tab pos="250825" algn="l"/>
              </a:tabLst>
            </a:pPr>
            <a:r>
              <a:rPr lang="en-GB"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Use contractions to save words</a:t>
            </a:r>
            <a:r>
              <a:rPr sz="2000" spc="-1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e.g.</a:t>
            </a:r>
            <a:r>
              <a:rPr sz="2000" spc="-1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‘it</a:t>
            </a:r>
            <a:r>
              <a:rPr sz="2000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is’</a:t>
            </a:r>
            <a:r>
              <a:rPr sz="2000" spc="-9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becomes</a:t>
            </a:r>
            <a:r>
              <a:rPr sz="2000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‘</a:t>
            </a:r>
            <a:r>
              <a:rPr sz="2000" spc="-1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it’s’</a:t>
            </a:r>
            <a:r>
              <a:rPr lang="en-US" sz="2000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  <a:endParaRPr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265430" algn="l"/>
                <a:tab pos="266065" algn="l"/>
              </a:tabLst>
            </a:pPr>
            <a:r>
              <a:rPr lang="en-GB"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Use</a:t>
            </a:r>
            <a:r>
              <a:rPr sz="2000" spc="-1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your</a:t>
            </a:r>
            <a:r>
              <a:rPr sz="2000" spc="-1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title</a:t>
            </a:r>
            <a:r>
              <a:rPr sz="20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sz="20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give</a:t>
            </a:r>
            <a:r>
              <a:rPr sz="2000" spc="-1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readers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sz="2000" spc="-1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clue</a:t>
            </a:r>
            <a:r>
              <a:rPr lang="en-US"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265430" algn="l"/>
                <a:tab pos="266065" algn="l"/>
              </a:tabLst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Use ellipses (…) to help suggest tension and suspense.</a:t>
            </a:r>
            <a:endParaRPr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265430" algn="l"/>
                <a:tab pos="266065" algn="l"/>
              </a:tabLst>
            </a:pPr>
            <a:r>
              <a:rPr lang="en-GB"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Be brutal! </a:t>
            </a:r>
            <a:r>
              <a: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Edit</a:t>
            </a:r>
            <a:r>
              <a:rPr sz="2000" spc="-1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out</a:t>
            </a:r>
            <a:r>
              <a:rPr sz="2000" spc="-1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any</a:t>
            </a:r>
            <a:r>
              <a:rPr sz="2000" spc="-1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unnecessary</a:t>
            </a:r>
            <a:r>
              <a:rPr sz="2000" spc="-1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words/sentences</a:t>
            </a:r>
            <a:r>
              <a:rPr lang="en-US"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e.g. ‘cold snow’ can just be ‘snow’ – the reader knows snow is cold!</a:t>
            </a: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  <a:spcBef>
                <a:spcPts val="800"/>
              </a:spcBef>
              <a:buFont typeface="Arial" pitchFamily="34" charset="0"/>
              <a:buChar char="•"/>
              <a:tabLst>
                <a:tab pos="265430" algn="l"/>
                <a:tab pos="266065" algn="l"/>
              </a:tabLst>
            </a:pPr>
            <a:r>
              <a:rPr lang="en-GB"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If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using dialogue, don’t write ‘said </a:t>
            </a:r>
            <a:r>
              <a:rPr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main character’,</a:t>
            </a:r>
            <a:r>
              <a:rPr lang="en-US"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use </a:t>
            </a:r>
            <a:r>
              <a:rPr lang="en-US"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strong verbs</a:t>
            </a:r>
            <a:r>
              <a:rPr sz="20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 you show the reader what they are feeling, so you don’t have to explain it</a:t>
            </a:r>
            <a:r>
              <a:rPr lang="en-US"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sz="2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E.g</a:t>
            </a:r>
            <a:r>
              <a:rPr sz="20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‘</a:t>
            </a:r>
            <a:r>
              <a:rPr sz="20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shrieked/</a:t>
            </a:r>
            <a:r>
              <a:rPr lang="en-US" sz="20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2000" spc="-5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cried/laughed/stammered</a:t>
            </a:r>
            <a:r>
              <a:rPr lang="en-US" sz="22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.</a:t>
            </a:r>
            <a:endParaRPr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5" y="0"/>
            <a:ext cx="9139584" cy="68579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6842" y="2267749"/>
            <a:ext cx="3694429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Review</a:t>
            </a:r>
            <a:r>
              <a:rPr spc="-35" dirty="0"/>
              <a:t> </a:t>
            </a:r>
            <a:r>
              <a:rPr spc="-5" dirty="0"/>
              <a:t>your</a:t>
            </a:r>
            <a:r>
              <a:rPr spc="-30" dirty="0"/>
              <a:t> </a:t>
            </a:r>
            <a:r>
              <a:rPr spc="-5" dirty="0"/>
              <a:t>mini</a:t>
            </a:r>
            <a:r>
              <a:rPr spc="-30" dirty="0"/>
              <a:t> </a:t>
            </a:r>
            <a:r>
              <a:rPr spc="-5" dirty="0"/>
              <a:t>saga: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6842" y="2653728"/>
            <a:ext cx="8074659" cy="288099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65430" indent="-253365">
              <a:lnSpc>
                <a:spcPct val="100000"/>
              </a:lnSpc>
              <a:spcBef>
                <a:spcPts val="900"/>
              </a:spcBef>
              <a:buChar char="•"/>
              <a:tabLst>
                <a:tab pos="265430" algn="l"/>
                <a:tab pos="266065" algn="l"/>
              </a:tabLst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it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100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words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less?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not,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edit it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down</a:t>
            </a:r>
            <a:endParaRPr sz="2200">
              <a:latin typeface="Arial"/>
              <a:cs typeface="Arial"/>
            </a:endParaRPr>
          </a:p>
          <a:p>
            <a:pPr marL="265430" indent="-253365">
              <a:lnSpc>
                <a:spcPct val="100000"/>
              </a:lnSpc>
              <a:spcBef>
                <a:spcPts val="800"/>
              </a:spcBef>
              <a:buChar char="•"/>
              <a:tabLst>
                <a:tab pos="265430" algn="l"/>
                <a:tab pos="266065" algn="l"/>
              </a:tabLst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sz="2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sense?</a:t>
            </a:r>
            <a:endParaRPr sz="2200">
              <a:latin typeface="Arial"/>
              <a:cs typeface="Arial"/>
            </a:endParaRPr>
          </a:p>
          <a:p>
            <a:pPr marL="265430" indent="-253365">
              <a:lnSpc>
                <a:spcPct val="100000"/>
              </a:lnSpc>
              <a:spcBef>
                <a:spcPts val="800"/>
              </a:spcBef>
              <a:buChar char="•"/>
              <a:tabLst>
                <a:tab pos="265430" algn="l"/>
                <a:tab pos="266065" algn="l"/>
              </a:tabLst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beginning,</a:t>
            </a:r>
            <a:r>
              <a:rPr sz="2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middle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and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end?</a:t>
            </a:r>
            <a:endParaRPr sz="2200">
              <a:latin typeface="Arial"/>
              <a:cs typeface="Arial"/>
            </a:endParaRPr>
          </a:p>
          <a:p>
            <a:pPr marL="265430" indent="-253365">
              <a:lnSpc>
                <a:spcPct val="100000"/>
              </a:lnSpc>
              <a:spcBef>
                <a:spcPts val="800"/>
              </a:spcBef>
              <a:buChar char="•"/>
              <a:tabLst>
                <a:tab pos="265430" algn="l"/>
                <a:tab pos="266065" algn="l"/>
              </a:tabLst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have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used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speech,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is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clear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who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speaking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and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when?</a:t>
            </a:r>
            <a:endParaRPr sz="2200">
              <a:latin typeface="Arial"/>
              <a:cs typeface="Arial"/>
            </a:endParaRPr>
          </a:p>
          <a:p>
            <a:pPr marL="12700" marR="317500">
              <a:lnSpc>
                <a:spcPct val="100000"/>
              </a:lnSpc>
              <a:spcBef>
                <a:spcPts val="800"/>
              </a:spcBef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If you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sz="2200" spc="-5">
                <a:solidFill>
                  <a:srgbClr val="FFFFFF"/>
                </a:solidFill>
                <a:latin typeface="Arial"/>
                <a:cs typeface="Arial"/>
              </a:rPr>
              <a:t>able 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lang="en-US" sz="22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share your story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a classmate to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provide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 feedback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please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do!</a:t>
            </a:r>
            <a:r>
              <a:rPr sz="22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Ask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them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tell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why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like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sz="2200" spc="-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one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thing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you could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improve it.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81" y="9934"/>
            <a:ext cx="9128518" cy="684806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400" y="2743200"/>
            <a:ext cx="7315375" cy="16132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It’s</a:t>
            </a:r>
            <a:r>
              <a:rPr spc="-15" dirty="0"/>
              <a:t> </a:t>
            </a:r>
            <a:r>
              <a:rPr dirty="0"/>
              <a:t>time</a:t>
            </a:r>
            <a:r>
              <a:rPr spc="-10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spc="-5" dirty="0"/>
              <a:t>submit</a:t>
            </a:r>
            <a:r>
              <a:rPr spc="-15" dirty="0"/>
              <a:t> </a:t>
            </a:r>
            <a:r>
              <a:rPr spc="-5" dirty="0"/>
              <a:t>your</a:t>
            </a:r>
            <a:r>
              <a:rPr spc="-15" dirty="0"/>
              <a:t> </a:t>
            </a:r>
            <a:r>
              <a:rPr dirty="0"/>
              <a:t>work</a:t>
            </a:r>
            <a:r>
              <a:rPr spc="-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spc="-5" dirty="0"/>
              <a:t>your</a:t>
            </a:r>
            <a:r>
              <a:rPr spc="-15" dirty="0"/>
              <a:t> </a:t>
            </a:r>
            <a:r>
              <a:rPr spc="-20"/>
              <a:t>teacher.</a:t>
            </a:r>
            <a:br>
              <a:rPr lang="en-US" spc="-20" dirty="0"/>
            </a:br>
            <a:br>
              <a:rPr lang="en-US" spc="-20" dirty="0"/>
            </a:br>
            <a:r>
              <a:rPr lang="en-US" spc="-20" dirty="0"/>
              <a:t>MAKE SURE YOUR </a:t>
            </a:r>
            <a:r>
              <a:rPr lang="en-US" u="sng" spc="-20" dirty="0"/>
              <a:t>NAME</a:t>
            </a:r>
            <a:r>
              <a:rPr lang="en-US" spc="-20" dirty="0"/>
              <a:t> </a:t>
            </a:r>
            <a:br>
              <a:rPr lang="en-US" spc="-20" dirty="0"/>
            </a:br>
            <a:r>
              <a:rPr lang="en-US" spc="-20" dirty="0"/>
              <a:t>IS ON YOUR WORK</a:t>
            </a:r>
            <a:endParaRPr spc="-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0101" cy="685378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14600" y="4953000"/>
            <a:ext cx="3775242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tamaran Bold"/>
                <a:cs typeface="Catamaran Bold"/>
                <a:hlinkClick r:id="rId3"/>
              </a:rPr>
              <a:t>www.youngwriters.co.uk</a:t>
            </a:r>
            <a:endParaRPr sz="2400" dirty="0">
              <a:latin typeface="Catamaran Bold"/>
              <a:cs typeface="Catamaran Bold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99552" y="5687288"/>
            <a:ext cx="2624455" cy="367665"/>
          </a:xfrm>
          <a:custGeom>
            <a:avLst/>
            <a:gdLst/>
            <a:ahLst/>
            <a:cxnLst/>
            <a:rect l="l" t="t" r="r" b="b"/>
            <a:pathLst>
              <a:path w="2624454" h="367664">
                <a:moveTo>
                  <a:pt x="367347" y="183629"/>
                </a:moveTo>
                <a:lnTo>
                  <a:pt x="360781" y="134848"/>
                </a:lnTo>
                <a:lnTo>
                  <a:pt x="342265" y="90970"/>
                </a:lnTo>
                <a:lnTo>
                  <a:pt x="313550" y="53797"/>
                </a:lnTo>
                <a:lnTo>
                  <a:pt x="276364" y="25082"/>
                </a:lnTo>
                <a:lnTo>
                  <a:pt x="236169" y="8115"/>
                </a:lnTo>
                <a:lnTo>
                  <a:pt x="236169" y="149733"/>
                </a:lnTo>
                <a:lnTo>
                  <a:pt x="232575" y="183629"/>
                </a:lnTo>
                <a:lnTo>
                  <a:pt x="205409" y="183629"/>
                </a:lnTo>
                <a:lnTo>
                  <a:pt x="205409" y="281978"/>
                </a:lnTo>
                <a:lnTo>
                  <a:pt x="164731" y="281978"/>
                </a:lnTo>
                <a:lnTo>
                  <a:pt x="164731" y="183629"/>
                </a:lnTo>
                <a:lnTo>
                  <a:pt x="144386" y="183629"/>
                </a:lnTo>
                <a:lnTo>
                  <a:pt x="144386" y="149733"/>
                </a:lnTo>
                <a:lnTo>
                  <a:pt x="164731" y="149733"/>
                </a:lnTo>
                <a:lnTo>
                  <a:pt x="164731" y="129387"/>
                </a:lnTo>
                <a:lnTo>
                  <a:pt x="167030" y="110832"/>
                </a:lnTo>
                <a:lnTo>
                  <a:pt x="174548" y="96977"/>
                </a:lnTo>
                <a:lnTo>
                  <a:pt x="188163" y="88290"/>
                </a:lnTo>
                <a:lnTo>
                  <a:pt x="208813" y="85280"/>
                </a:lnTo>
                <a:lnTo>
                  <a:pt x="235966" y="85280"/>
                </a:lnTo>
                <a:lnTo>
                  <a:pt x="235966" y="119189"/>
                </a:lnTo>
                <a:lnTo>
                  <a:pt x="206298" y="119189"/>
                </a:lnTo>
                <a:lnTo>
                  <a:pt x="205460" y="123926"/>
                </a:lnTo>
                <a:lnTo>
                  <a:pt x="236169" y="149733"/>
                </a:lnTo>
                <a:lnTo>
                  <a:pt x="236169" y="8115"/>
                </a:lnTo>
                <a:lnTo>
                  <a:pt x="183667" y="0"/>
                </a:lnTo>
                <a:lnTo>
                  <a:pt x="134848" y="6565"/>
                </a:lnTo>
                <a:lnTo>
                  <a:pt x="90970" y="25082"/>
                </a:lnTo>
                <a:lnTo>
                  <a:pt x="53797" y="53797"/>
                </a:lnTo>
                <a:lnTo>
                  <a:pt x="25082" y="90970"/>
                </a:lnTo>
                <a:lnTo>
                  <a:pt x="6565" y="134848"/>
                </a:lnTo>
                <a:lnTo>
                  <a:pt x="0" y="183667"/>
                </a:lnTo>
                <a:lnTo>
                  <a:pt x="6565" y="232498"/>
                </a:lnTo>
                <a:lnTo>
                  <a:pt x="25082" y="276377"/>
                </a:lnTo>
                <a:lnTo>
                  <a:pt x="53797" y="313550"/>
                </a:lnTo>
                <a:lnTo>
                  <a:pt x="90970" y="342265"/>
                </a:lnTo>
                <a:lnTo>
                  <a:pt x="134848" y="360781"/>
                </a:lnTo>
                <a:lnTo>
                  <a:pt x="183667" y="367334"/>
                </a:lnTo>
                <a:lnTo>
                  <a:pt x="232498" y="360781"/>
                </a:lnTo>
                <a:lnTo>
                  <a:pt x="276364" y="342265"/>
                </a:lnTo>
                <a:lnTo>
                  <a:pt x="313550" y="313550"/>
                </a:lnTo>
                <a:lnTo>
                  <a:pt x="337934" y="281978"/>
                </a:lnTo>
                <a:lnTo>
                  <a:pt x="342265" y="276377"/>
                </a:lnTo>
                <a:lnTo>
                  <a:pt x="360781" y="232498"/>
                </a:lnTo>
                <a:lnTo>
                  <a:pt x="367347" y="183629"/>
                </a:lnTo>
                <a:close/>
              </a:path>
              <a:path w="2624454" h="367664">
                <a:moveTo>
                  <a:pt x="2624290" y="183667"/>
                </a:moveTo>
                <a:lnTo>
                  <a:pt x="2617724" y="134848"/>
                </a:lnTo>
                <a:lnTo>
                  <a:pt x="2613406" y="124599"/>
                </a:lnTo>
                <a:lnTo>
                  <a:pt x="2606878" y="109131"/>
                </a:lnTo>
                <a:lnTo>
                  <a:pt x="2605671" y="106260"/>
                </a:lnTo>
                <a:lnTo>
                  <a:pt x="2599207" y="90970"/>
                </a:lnTo>
                <a:lnTo>
                  <a:pt x="2570492" y="53797"/>
                </a:lnTo>
                <a:lnTo>
                  <a:pt x="2535859" y="27051"/>
                </a:lnTo>
                <a:lnTo>
                  <a:pt x="2535859" y="124599"/>
                </a:lnTo>
                <a:lnTo>
                  <a:pt x="2531681" y="130302"/>
                </a:lnTo>
                <a:lnTo>
                  <a:pt x="2527008" y="135585"/>
                </a:lnTo>
                <a:lnTo>
                  <a:pt x="2521889" y="140449"/>
                </a:lnTo>
                <a:lnTo>
                  <a:pt x="2516365" y="144818"/>
                </a:lnTo>
                <a:lnTo>
                  <a:pt x="2516365" y="150520"/>
                </a:lnTo>
                <a:lnTo>
                  <a:pt x="2509215" y="189039"/>
                </a:lnTo>
                <a:lnTo>
                  <a:pt x="2487828" y="224840"/>
                </a:lnTo>
                <a:lnTo>
                  <a:pt x="2452979" y="250964"/>
                </a:lnTo>
                <a:lnTo>
                  <a:pt x="2405278" y="261073"/>
                </a:lnTo>
                <a:lnTo>
                  <a:pt x="2389035" y="259892"/>
                </a:lnTo>
                <a:lnTo>
                  <a:pt x="2373541" y="256451"/>
                </a:lnTo>
                <a:lnTo>
                  <a:pt x="2358936" y="250939"/>
                </a:lnTo>
                <a:lnTo>
                  <a:pt x="2345385" y="243509"/>
                </a:lnTo>
                <a:lnTo>
                  <a:pt x="2348433" y="243865"/>
                </a:lnTo>
                <a:lnTo>
                  <a:pt x="2351557" y="244055"/>
                </a:lnTo>
                <a:lnTo>
                  <a:pt x="2354694" y="244055"/>
                </a:lnTo>
                <a:lnTo>
                  <a:pt x="2361120" y="243509"/>
                </a:lnTo>
                <a:lnTo>
                  <a:pt x="2368118" y="242925"/>
                </a:lnTo>
                <a:lnTo>
                  <a:pt x="2380818" y="239623"/>
                </a:lnTo>
                <a:lnTo>
                  <a:pt x="2392591" y="234365"/>
                </a:lnTo>
                <a:lnTo>
                  <a:pt x="2403246" y="227317"/>
                </a:lnTo>
                <a:lnTo>
                  <a:pt x="2391016" y="225132"/>
                </a:lnTo>
                <a:lnTo>
                  <a:pt x="2380437" y="219468"/>
                </a:lnTo>
                <a:lnTo>
                  <a:pt x="2372131" y="210934"/>
                </a:lnTo>
                <a:lnTo>
                  <a:pt x="2366734" y="200190"/>
                </a:lnTo>
                <a:lnTo>
                  <a:pt x="2369121" y="200647"/>
                </a:lnTo>
                <a:lnTo>
                  <a:pt x="2371572" y="200888"/>
                </a:lnTo>
                <a:lnTo>
                  <a:pt x="2377656" y="200888"/>
                </a:lnTo>
                <a:lnTo>
                  <a:pt x="2381097" y="200406"/>
                </a:lnTo>
                <a:lnTo>
                  <a:pt x="2381897" y="200190"/>
                </a:lnTo>
                <a:lnTo>
                  <a:pt x="2384374" y="199517"/>
                </a:lnTo>
                <a:lnTo>
                  <a:pt x="2371928" y="194678"/>
                </a:lnTo>
                <a:lnTo>
                  <a:pt x="2361996" y="186118"/>
                </a:lnTo>
                <a:lnTo>
                  <a:pt x="2355418" y="174675"/>
                </a:lnTo>
                <a:lnTo>
                  <a:pt x="2353043" y="161188"/>
                </a:lnTo>
                <a:lnTo>
                  <a:pt x="2353043" y="160705"/>
                </a:lnTo>
                <a:lnTo>
                  <a:pt x="2358301" y="163639"/>
                </a:lnTo>
                <a:lnTo>
                  <a:pt x="2364321" y="165379"/>
                </a:lnTo>
                <a:lnTo>
                  <a:pt x="2370734" y="165595"/>
                </a:lnTo>
                <a:lnTo>
                  <a:pt x="2365044" y="160705"/>
                </a:lnTo>
                <a:lnTo>
                  <a:pt x="2363597" y="159473"/>
                </a:lnTo>
                <a:lnTo>
                  <a:pt x="2358110" y="151790"/>
                </a:lnTo>
                <a:lnTo>
                  <a:pt x="2354592" y="142887"/>
                </a:lnTo>
                <a:lnTo>
                  <a:pt x="2353348" y="133070"/>
                </a:lnTo>
                <a:lnTo>
                  <a:pt x="2353348" y="125895"/>
                </a:lnTo>
                <a:lnTo>
                  <a:pt x="2355278" y="119202"/>
                </a:lnTo>
                <a:lnTo>
                  <a:pt x="2358644" y="113423"/>
                </a:lnTo>
                <a:lnTo>
                  <a:pt x="2374798" y="129552"/>
                </a:lnTo>
                <a:lnTo>
                  <a:pt x="2393962" y="142100"/>
                </a:lnTo>
                <a:lnTo>
                  <a:pt x="2415616" y="150520"/>
                </a:lnTo>
                <a:lnTo>
                  <a:pt x="2439187" y="154254"/>
                </a:lnTo>
                <a:lnTo>
                  <a:pt x="2438514" y="151384"/>
                </a:lnTo>
                <a:lnTo>
                  <a:pt x="2438171" y="148412"/>
                </a:lnTo>
                <a:lnTo>
                  <a:pt x="2455976" y="113423"/>
                </a:lnTo>
                <a:lnTo>
                  <a:pt x="2477262" y="106260"/>
                </a:lnTo>
                <a:lnTo>
                  <a:pt x="2485453" y="107124"/>
                </a:lnTo>
                <a:lnTo>
                  <a:pt x="2493060" y="109588"/>
                </a:lnTo>
                <a:lnTo>
                  <a:pt x="2499893" y="113487"/>
                </a:lnTo>
                <a:lnTo>
                  <a:pt x="2505786" y="118618"/>
                </a:lnTo>
                <a:lnTo>
                  <a:pt x="2512352" y="117030"/>
                </a:lnTo>
                <a:lnTo>
                  <a:pt x="2518702" y="114896"/>
                </a:lnTo>
                <a:lnTo>
                  <a:pt x="2524785" y="112255"/>
                </a:lnTo>
                <a:lnTo>
                  <a:pt x="2530602" y="109131"/>
                </a:lnTo>
                <a:lnTo>
                  <a:pt x="2527808" y="115684"/>
                </a:lnTo>
                <a:lnTo>
                  <a:pt x="2523934" y="121551"/>
                </a:lnTo>
                <a:lnTo>
                  <a:pt x="2519083" y="126619"/>
                </a:lnTo>
                <a:lnTo>
                  <a:pt x="2513406" y="130746"/>
                </a:lnTo>
                <a:lnTo>
                  <a:pt x="2521318" y="129806"/>
                </a:lnTo>
                <a:lnTo>
                  <a:pt x="2535859" y="27051"/>
                </a:lnTo>
                <a:lnTo>
                  <a:pt x="2489441" y="6565"/>
                </a:lnTo>
                <a:lnTo>
                  <a:pt x="2440622" y="0"/>
                </a:lnTo>
                <a:lnTo>
                  <a:pt x="2391791" y="6565"/>
                </a:lnTo>
                <a:lnTo>
                  <a:pt x="2347925" y="25082"/>
                </a:lnTo>
                <a:lnTo>
                  <a:pt x="2310752" y="53797"/>
                </a:lnTo>
                <a:lnTo>
                  <a:pt x="2282025" y="90970"/>
                </a:lnTo>
                <a:lnTo>
                  <a:pt x="2263521" y="134848"/>
                </a:lnTo>
                <a:lnTo>
                  <a:pt x="2256955" y="183667"/>
                </a:lnTo>
                <a:lnTo>
                  <a:pt x="2263521" y="232498"/>
                </a:lnTo>
                <a:lnTo>
                  <a:pt x="2282025" y="276377"/>
                </a:lnTo>
                <a:lnTo>
                  <a:pt x="2310752" y="313550"/>
                </a:lnTo>
                <a:lnTo>
                  <a:pt x="2347925" y="342265"/>
                </a:lnTo>
                <a:lnTo>
                  <a:pt x="2391791" y="360781"/>
                </a:lnTo>
                <a:lnTo>
                  <a:pt x="2440622" y="367334"/>
                </a:lnTo>
                <a:lnTo>
                  <a:pt x="2489441" y="360781"/>
                </a:lnTo>
                <a:lnTo>
                  <a:pt x="2533319" y="342265"/>
                </a:lnTo>
                <a:lnTo>
                  <a:pt x="2570492" y="313550"/>
                </a:lnTo>
                <a:lnTo>
                  <a:pt x="2599207" y="276377"/>
                </a:lnTo>
                <a:lnTo>
                  <a:pt x="2617724" y="232498"/>
                </a:lnTo>
                <a:lnTo>
                  <a:pt x="2624290" y="1836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11690" y="5747645"/>
            <a:ext cx="3736340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271395" algn="l"/>
              </a:tabLst>
            </a:pPr>
            <a:r>
              <a:rPr sz="1450" b="1" spc="-3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YoungWritersUK	YoungWritersCW</a:t>
            </a:r>
            <a:endParaRPr sz="145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70554" y="5747645"/>
            <a:ext cx="1477645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spc="-3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YoungWritersCW</a:t>
            </a:r>
            <a:endParaRPr sz="145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830597" y="5691155"/>
            <a:ext cx="361950" cy="368935"/>
            <a:chOff x="5830597" y="5691155"/>
            <a:chExt cx="361950" cy="3689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7328" y="5779456"/>
              <a:ext cx="188314" cy="1918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830597" y="5691155"/>
              <a:ext cx="361950" cy="368935"/>
            </a:xfrm>
            <a:custGeom>
              <a:avLst/>
              <a:gdLst/>
              <a:ahLst/>
              <a:cxnLst/>
              <a:rect l="l" t="t" r="r" b="b"/>
              <a:pathLst>
                <a:path w="361950" h="368935">
                  <a:moveTo>
                    <a:pt x="180860" y="0"/>
                  </a:moveTo>
                  <a:lnTo>
                    <a:pt x="132789" y="6581"/>
                  </a:lnTo>
                  <a:lnTo>
                    <a:pt x="89588" y="25153"/>
                  </a:lnTo>
                  <a:lnTo>
                    <a:pt x="52982" y="53960"/>
                  </a:lnTo>
                  <a:lnTo>
                    <a:pt x="24698" y="91246"/>
                  </a:lnTo>
                  <a:lnTo>
                    <a:pt x="6462" y="135253"/>
                  </a:lnTo>
                  <a:lnTo>
                    <a:pt x="0" y="184226"/>
                  </a:lnTo>
                  <a:lnTo>
                    <a:pt x="6462" y="233182"/>
                  </a:lnTo>
                  <a:lnTo>
                    <a:pt x="24698" y="277179"/>
                  </a:lnTo>
                  <a:lnTo>
                    <a:pt x="52982" y="314458"/>
                  </a:lnTo>
                  <a:lnTo>
                    <a:pt x="89588" y="343262"/>
                  </a:lnTo>
                  <a:lnTo>
                    <a:pt x="132789" y="361833"/>
                  </a:lnTo>
                  <a:lnTo>
                    <a:pt x="180860" y="368414"/>
                  </a:lnTo>
                  <a:lnTo>
                    <a:pt x="228936" y="361833"/>
                  </a:lnTo>
                  <a:lnTo>
                    <a:pt x="272141" y="343262"/>
                  </a:lnTo>
                  <a:lnTo>
                    <a:pt x="308749" y="314458"/>
                  </a:lnTo>
                  <a:lnTo>
                    <a:pt x="320231" y="299326"/>
                  </a:lnTo>
                  <a:lnTo>
                    <a:pt x="129082" y="299326"/>
                  </a:lnTo>
                  <a:lnTo>
                    <a:pt x="105260" y="294421"/>
                  </a:lnTo>
                  <a:lnTo>
                    <a:pt x="85788" y="281049"/>
                  </a:lnTo>
                  <a:lnTo>
                    <a:pt x="72650" y="261226"/>
                  </a:lnTo>
                  <a:lnTo>
                    <a:pt x="67830" y="236969"/>
                  </a:lnTo>
                  <a:lnTo>
                    <a:pt x="67830" y="131445"/>
                  </a:lnTo>
                  <a:lnTo>
                    <a:pt x="72650" y="107189"/>
                  </a:lnTo>
                  <a:lnTo>
                    <a:pt x="85788" y="87371"/>
                  </a:lnTo>
                  <a:lnTo>
                    <a:pt x="105260" y="74003"/>
                  </a:lnTo>
                  <a:lnTo>
                    <a:pt x="129082" y="69100"/>
                  </a:lnTo>
                  <a:lnTo>
                    <a:pt x="320235" y="69100"/>
                  </a:lnTo>
                  <a:lnTo>
                    <a:pt x="308749" y="53960"/>
                  </a:lnTo>
                  <a:lnTo>
                    <a:pt x="272141" y="25153"/>
                  </a:lnTo>
                  <a:lnTo>
                    <a:pt x="228936" y="6581"/>
                  </a:lnTo>
                  <a:lnTo>
                    <a:pt x="180860" y="0"/>
                  </a:lnTo>
                  <a:close/>
                </a:path>
                <a:path w="361950" h="368935">
                  <a:moveTo>
                    <a:pt x="320235" y="69100"/>
                  </a:moveTo>
                  <a:lnTo>
                    <a:pt x="232651" y="69100"/>
                  </a:lnTo>
                  <a:lnTo>
                    <a:pt x="256471" y="74003"/>
                  </a:lnTo>
                  <a:lnTo>
                    <a:pt x="275939" y="87371"/>
                  </a:lnTo>
                  <a:lnTo>
                    <a:pt x="289072" y="107189"/>
                  </a:lnTo>
                  <a:lnTo>
                    <a:pt x="293890" y="131445"/>
                  </a:lnTo>
                  <a:lnTo>
                    <a:pt x="293890" y="236969"/>
                  </a:lnTo>
                  <a:lnTo>
                    <a:pt x="289072" y="261226"/>
                  </a:lnTo>
                  <a:lnTo>
                    <a:pt x="275939" y="281049"/>
                  </a:lnTo>
                  <a:lnTo>
                    <a:pt x="256471" y="294421"/>
                  </a:lnTo>
                  <a:lnTo>
                    <a:pt x="232651" y="299326"/>
                  </a:lnTo>
                  <a:lnTo>
                    <a:pt x="320231" y="299326"/>
                  </a:lnTo>
                  <a:lnTo>
                    <a:pt x="337034" y="277179"/>
                  </a:lnTo>
                  <a:lnTo>
                    <a:pt x="355271" y="233182"/>
                  </a:lnTo>
                  <a:lnTo>
                    <a:pt x="361734" y="184226"/>
                  </a:lnTo>
                  <a:lnTo>
                    <a:pt x="355271" y="135253"/>
                  </a:lnTo>
                  <a:lnTo>
                    <a:pt x="337034" y="91246"/>
                  </a:lnTo>
                  <a:lnTo>
                    <a:pt x="320235" y="691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1581</Words>
  <Application>Microsoft Office PowerPoint</Application>
  <PresentationFormat>On-screen Show (4:3)</PresentationFormat>
  <Paragraphs>118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Arial</vt:lpstr>
      <vt:lpstr>Calibri</vt:lpstr>
      <vt:lpstr>Catamaran Bold</vt:lpstr>
      <vt:lpstr>Muli</vt:lpstr>
      <vt:lpstr>Office Theme</vt:lpstr>
      <vt:lpstr>Hello! Thank you for downloading this PowerPoint,  here are a couple of quick notes for you...</vt:lpstr>
      <vt:lpstr>www.youngwriters.co.uk</vt:lpstr>
      <vt:lpstr>PowerPoint Presentation</vt:lpstr>
      <vt:lpstr>You’re going to watch a short video to introduce you to the activity, then you are going  to write a mini saga for Young Writers’ Spine-Chillers competition!</vt:lpstr>
      <vt:lpstr>PowerPoint Presentation</vt:lpstr>
      <vt:lpstr>What is a mini saga?</vt:lpstr>
      <vt:lpstr>PowerPoint Presentation</vt:lpstr>
      <vt:lpstr>Let’s look at creating tension, suspense and  atmosphere in your writing...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Mini Saga 1  Off-Limits</vt:lpstr>
      <vt:lpstr>Example Mini Saga 2  The Rambler</vt:lpstr>
      <vt:lpstr>Planning Your Mini Saga</vt:lpstr>
      <vt:lpstr> Use the planning sheet to write down your ideas for your setting, character and beginning, middle and end of your mini saga.  </vt:lpstr>
      <vt:lpstr>It’s time to get writing!</vt:lpstr>
      <vt:lpstr>PowerPoint Presentation</vt:lpstr>
      <vt:lpstr>Review your mini saga:</vt:lpstr>
      <vt:lpstr>It’s time to submit your work to your teacher.  MAKE SURE YOUR NAME  IS ON YOUR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Spine Chillers_2021_PRESENTATION copy</dc:title>
  <dc:creator>Jenni Harrison</dc:creator>
  <cp:lastModifiedBy>Lynsey Hawkins</cp:lastModifiedBy>
  <cp:revision>20</cp:revision>
  <dcterms:created xsi:type="dcterms:W3CDTF">2021-02-11T10:58:32Z</dcterms:created>
  <dcterms:modified xsi:type="dcterms:W3CDTF">2024-02-13T10:05:03Z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2021-02-11T00:00:00Z</vt:filetime>
  </property>
  <property fmtid="{D5CDD505-2E9C-101B-9397-08002B2CF9AE}" pid="3" name="Creator">
    <vt:lpwstr>Adobe Illustrator 25.2 (Windows)</vt:lpwstr>
  </property>
  <property fmtid="{D5CDD505-2E9C-101B-9397-08002B2CF9AE}" pid="4" name="LastSaved">
    <vt:filetime>2021-02-11T00:00:00Z</vt:filetime>
  </property>
</Properties>
</file>