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1" r:id="rId4"/>
    <p:sldId id="262" r:id="rId5"/>
    <p:sldId id="263" r:id="rId6"/>
    <p:sldId id="273" r:id="rId7"/>
    <p:sldId id="264" r:id="rId8"/>
    <p:sldId id="272" r:id="rId9"/>
    <p:sldId id="271" r:id="rId10"/>
    <p:sldId id="270" r:id="rId11"/>
    <p:sldId id="276" r:id="rId12"/>
    <p:sldId id="269" r:id="rId13"/>
    <p:sldId id="268" r:id="rId14"/>
    <p:sldId id="274" r:id="rId15"/>
    <p:sldId id="275" r:id="rId16"/>
    <p:sldId id="277" r:id="rId17"/>
    <p:sldId id="267" r:id="rId18"/>
    <p:sldId id="266" r:id="rId19"/>
    <p:sldId id="265" r:id="rId20"/>
    <p:sldId id="258" r:id="rId21"/>
  </p:sldIdLst>
  <p:sldSz cx="9144000" cy="6858000" type="screen4x3"/>
  <p:notesSz cx="10234613" cy="71040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714" cy="355037"/>
          </a:xfrm>
          <a:prstGeom prst="rect">
            <a:avLst/>
          </a:prstGeom>
        </p:spPr>
        <p:txBody>
          <a:bodyPr vert="horz" lIns="95189" tIns="47595" rIns="95189" bIns="4759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51" y="1"/>
            <a:ext cx="4435713" cy="355037"/>
          </a:xfrm>
          <a:prstGeom prst="rect">
            <a:avLst/>
          </a:prstGeom>
        </p:spPr>
        <p:txBody>
          <a:bodyPr vert="horz" lIns="95189" tIns="47595" rIns="95189" bIns="47595" rtlCol="0"/>
          <a:lstStyle>
            <a:lvl1pPr algn="r">
              <a:defRPr sz="1200"/>
            </a:lvl1pPr>
          </a:lstStyle>
          <a:p>
            <a:fld id="{B90700AA-BB28-4E48-BA96-4703325DC275}" type="datetimeFigureOut">
              <a:rPr lang="en-GB" smtClean="0"/>
              <a:pPr/>
              <a:t>07/02/2024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5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189" tIns="47595" rIns="95189" bIns="4759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627" y="3374513"/>
            <a:ext cx="8187360" cy="3196995"/>
          </a:xfrm>
          <a:prstGeom prst="rect">
            <a:avLst/>
          </a:prstGeom>
        </p:spPr>
        <p:txBody>
          <a:bodyPr vert="horz" lIns="95189" tIns="47595" rIns="95189" bIns="4759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7368"/>
            <a:ext cx="4435714" cy="355037"/>
          </a:xfrm>
          <a:prstGeom prst="rect">
            <a:avLst/>
          </a:prstGeom>
        </p:spPr>
        <p:txBody>
          <a:bodyPr vert="horz" lIns="95189" tIns="47595" rIns="95189" bIns="4759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51" y="6747368"/>
            <a:ext cx="4435713" cy="355037"/>
          </a:xfrm>
          <a:prstGeom prst="rect">
            <a:avLst/>
          </a:prstGeom>
        </p:spPr>
        <p:txBody>
          <a:bodyPr vert="horz" lIns="95189" tIns="47595" rIns="95189" bIns="47595" rtlCol="0" anchor="b"/>
          <a:lstStyle>
            <a:lvl1pPr algn="r">
              <a:defRPr sz="1200"/>
            </a:lvl1pPr>
          </a:lstStyle>
          <a:p>
            <a:fld id="{AE9834BD-1C2F-41F8-9934-1447C1AA48D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BZfH2JYeb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0" i="0" u="none" strike="noStrike">
                <a:solidFill>
                  <a:srgbClr val="0088CC"/>
                </a:solidFill>
                <a:effectLst/>
                <a:latin typeface="Arial" panose="020B0604020202020204" pitchFamily="34" charset="0"/>
                <a:hlinkClick r:id="rId3" tooltip="https://youtu.be/qBZfH2JYebg"/>
              </a:rPr>
              <a:t>https://youtu.be/qBZfH2JYebg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834BD-1C2F-41F8-9934-1447C1AA48DB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25446" y="2700765"/>
            <a:ext cx="4893106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9DE0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8670" y="1542213"/>
            <a:ext cx="6486659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0776" y="2199035"/>
            <a:ext cx="6794500" cy="3360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hyperlink" Target="https://youtu.be/qBZfH2JYeb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is Is Me Powerpoint Background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5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1676400"/>
            <a:ext cx="708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Today</a:t>
            </a:r>
            <a:r>
              <a:rPr lang="en-GB" sz="3200" b="1" spc="-7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you</a:t>
            </a:r>
            <a:r>
              <a:rPr lang="en-GB" sz="3200" b="1" spc="-7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are</a:t>
            </a:r>
            <a:r>
              <a:rPr lang="en-GB" sz="3200" b="1" spc="-7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going</a:t>
            </a:r>
            <a:r>
              <a:rPr lang="en-GB" sz="3200" b="1" spc="-7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</a:t>
            </a:r>
            <a:r>
              <a:rPr lang="en-GB" sz="3200" b="1" spc="-7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write</a:t>
            </a:r>
            <a:r>
              <a:rPr lang="en-GB" sz="3200" b="1" spc="-7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 </a:t>
            </a:r>
            <a:r>
              <a:rPr lang="en-GB" sz="3200" b="1" spc="-1019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poem </a:t>
            </a:r>
          </a:p>
          <a:p>
            <a:pPr algn="ctr"/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for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Young </a:t>
            </a:r>
            <a:r>
              <a:rPr lang="en-GB" sz="3200" b="1" spc="-3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Writers’ </a:t>
            </a:r>
          </a:p>
          <a:p>
            <a:pPr algn="ctr"/>
            <a:r>
              <a:rPr lang="en-GB" sz="3200" b="1" spc="-3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“This Is Me” competition!</a:t>
            </a:r>
            <a:endParaRPr lang="en-GB" sz="3200" b="1" dirty="0">
              <a:solidFill>
                <a:schemeClr val="bg2">
                  <a:lumMod val="50000"/>
                </a:schemeClr>
              </a:solidFill>
              <a:latin typeface="Ink Free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3429000"/>
            <a:ext cx="6858000" cy="2059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2650" marR="5080" indent="-869950" algn="ctr">
              <a:lnSpc>
                <a:spcPct val="100000"/>
              </a:lnSpc>
              <a:spcBef>
                <a:spcPts val="100"/>
              </a:spcBef>
            </a:pPr>
            <a:r>
              <a:rPr lang="en-GB" sz="2800" b="1" spc="-5" dirty="0">
                <a:latin typeface="Muli"/>
                <a:cs typeface="Muli"/>
              </a:rPr>
              <a:t>Grab</a:t>
            </a:r>
            <a:r>
              <a:rPr lang="en-GB" sz="2800" b="1" spc="-20" dirty="0">
                <a:latin typeface="Muli"/>
                <a:cs typeface="Muli"/>
              </a:rPr>
              <a:t> </a:t>
            </a:r>
            <a:r>
              <a:rPr lang="en-GB" sz="2800" b="1" dirty="0">
                <a:latin typeface="Muli"/>
                <a:cs typeface="Muli"/>
              </a:rPr>
              <a:t>a pencil and paper or whiteboard</a:t>
            </a:r>
            <a:r>
              <a:rPr lang="en-GB" sz="2800" b="1" spc="-15" dirty="0">
                <a:latin typeface="Muli"/>
                <a:cs typeface="Muli"/>
              </a:rPr>
              <a:t> </a:t>
            </a:r>
            <a:r>
              <a:rPr lang="en-GB" sz="2800" b="1" spc="-5" dirty="0">
                <a:latin typeface="Muli"/>
                <a:cs typeface="Muli"/>
              </a:rPr>
              <a:t>or</a:t>
            </a:r>
            <a:r>
              <a:rPr lang="en-GB" sz="2800" b="1" spc="-20" dirty="0">
                <a:latin typeface="Muli"/>
                <a:cs typeface="Muli"/>
              </a:rPr>
              <a:t> </a:t>
            </a:r>
            <a:r>
              <a:rPr lang="en-GB" sz="2800" b="1" spc="-5" dirty="0">
                <a:latin typeface="Muli"/>
                <a:cs typeface="Muli"/>
              </a:rPr>
              <a:t>open</a:t>
            </a:r>
            <a:r>
              <a:rPr lang="en-GB" sz="2800" b="1" spc="-15" dirty="0">
                <a:latin typeface="Muli"/>
                <a:cs typeface="Muli"/>
              </a:rPr>
              <a:t> </a:t>
            </a:r>
            <a:r>
              <a:rPr lang="en-GB" sz="2800" b="1" dirty="0">
                <a:latin typeface="Muli"/>
                <a:cs typeface="Muli"/>
              </a:rPr>
              <a:t>Word</a:t>
            </a:r>
            <a:r>
              <a:rPr lang="en-GB" sz="2800" b="1" spc="-20" dirty="0">
                <a:latin typeface="Muli"/>
                <a:cs typeface="Muli"/>
              </a:rPr>
              <a:t> </a:t>
            </a:r>
            <a:r>
              <a:rPr lang="en-GB" sz="2800" b="1" spc="-5" dirty="0">
                <a:latin typeface="Muli"/>
                <a:cs typeface="Muli"/>
              </a:rPr>
              <a:t>etc on your computer to</a:t>
            </a:r>
            <a:r>
              <a:rPr lang="en-GB" sz="2800" b="1" spc="-15" dirty="0">
                <a:latin typeface="Muli"/>
                <a:cs typeface="Muli"/>
              </a:rPr>
              <a:t> </a:t>
            </a:r>
            <a:r>
              <a:rPr lang="en-GB" sz="2800" b="1" dirty="0">
                <a:latin typeface="Muli"/>
                <a:cs typeface="Muli"/>
              </a:rPr>
              <a:t>make</a:t>
            </a:r>
            <a:r>
              <a:rPr lang="en-GB" sz="2800" b="1" spc="-10" dirty="0">
                <a:latin typeface="Muli"/>
                <a:cs typeface="Muli"/>
              </a:rPr>
              <a:t> </a:t>
            </a:r>
            <a:r>
              <a:rPr lang="en-GB" sz="2800" b="1" dirty="0">
                <a:latin typeface="Muli"/>
                <a:cs typeface="Muli"/>
              </a:rPr>
              <a:t>your</a:t>
            </a:r>
            <a:r>
              <a:rPr lang="en-GB" sz="2800" b="1" spc="-10" dirty="0">
                <a:latin typeface="Muli"/>
                <a:cs typeface="Muli"/>
              </a:rPr>
              <a:t> </a:t>
            </a:r>
            <a:r>
              <a:rPr lang="en-GB" sz="2800" b="1" spc="-5" dirty="0">
                <a:latin typeface="Muli"/>
                <a:cs typeface="Muli"/>
              </a:rPr>
              <a:t>notes...</a:t>
            </a:r>
            <a:endParaRPr lang="en-GB" sz="2800" dirty="0">
              <a:latin typeface="Muli"/>
              <a:cs typeface="Muli"/>
            </a:endParaRPr>
          </a:p>
          <a:p>
            <a:pPr algn="ctr">
              <a:lnSpc>
                <a:spcPct val="100000"/>
              </a:lnSpc>
              <a:spcBef>
                <a:spcPts val="1914"/>
              </a:spcBef>
            </a:pPr>
            <a:r>
              <a:rPr lang="en-GB" sz="2800" b="1" spc="-5" dirty="0">
                <a:latin typeface="Muli"/>
                <a:cs typeface="Muli"/>
              </a:rPr>
              <a:t>Let’s</a:t>
            </a:r>
            <a:r>
              <a:rPr lang="en-GB" sz="2800" b="1" spc="-20" dirty="0">
                <a:latin typeface="Muli"/>
                <a:cs typeface="Muli"/>
              </a:rPr>
              <a:t> </a:t>
            </a:r>
            <a:r>
              <a:rPr lang="en-GB" sz="2800" b="1" dirty="0">
                <a:latin typeface="Muli"/>
                <a:cs typeface="Muli"/>
              </a:rPr>
              <a:t>get</a:t>
            </a:r>
            <a:r>
              <a:rPr lang="en-GB" sz="2800" b="1" spc="-15" dirty="0">
                <a:latin typeface="Muli"/>
                <a:cs typeface="Muli"/>
              </a:rPr>
              <a:t> </a:t>
            </a:r>
            <a:r>
              <a:rPr lang="en-GB" sz="2800" b="1" spc="-5" dirty="0">
                <a:latin typeface="Muli"/>
                <a:cs typeface="Muli"/>
              </a:rPr>
              <a:t>started!</a:t>
            </a:r>
            <a:endParaRPr lang="en-GB" sz="2800" dirty="0">
              <a:latin typeface="Muli"/>
              <a:cs typeface="Mul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1600200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help you write your poem there </a:t>
            </a:r>
            <a:r>
              <a:rPr lang="en-GB" sz="24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are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some extra</a:t>
            </a:r>
            <a:r>
              <a:rPr lang="en-GB" sz="2400" b="1" spc="-6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resources.</a:t>
            </a:r>
            <a:r>
              <a:rPr lang="en-GB" sz="2400" b="1" spc="-6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These</a:t>
            </a:r>
            <a:r>
              <a:rPr lang="en-GB" sz="24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will</a:t>
            </a:r>
            <a:r>
              <a:rPr lang="en-GB" sz="2400" b="1" spc="-6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help</a:t>
            </a:r>
            <a:r>
              <a:rPr lang="en-GB" sz="2400" b="1" spc="-6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you</a:t>
            </a:r>
            <a:r>
              <a:rPr lang="en-GB" sz="24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generate </a:t>
            </a:r>
            <a:r>
              <a:rPr lang="en-GB" sz="2400" b="1" spc="-85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ideas,</a:t>
            </a:r>
            <a:r>
              <a:rPr lang="en-GB" sz="24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plan</a:t>
            </a:r>
            <a:r>
              <a:rPr lang="en-GB" sz="24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and</a:t>
            </a:r>
            <a:r>
              <a:rPr lang="en-GB" sz="2400" b="1" spc="-5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write</a:t>
            </a:r>
            <a:r>
              <a:rPr lang="en-GB" sz="24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24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your poem</a:t>
            </a:r>
            <a:r>
              <a:rPr lang="en-GB" sz="24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:</a:t>
            </a:r>
            <a:endParaRPr lang="en-GB" sz="2400" b="1" dirty="0">
              <a:solidFill>
                <a:schemeClr val="bg2">
                  <a:lumMod val="50000"/>
                </a:schemeClr>
              </a:solidFill>
              <a:latin typeface="Ink Free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0" y="2971800"/>
            <a:ext cx="32004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" marR="142875" indent="-14604">
              <a:lnSpc>
                <a:spcPct val="100000"/>
              </a:lnSpc>
              <a:spcBef>
                <a:spcPts val="100"/>
              </a:spcBef>
            </a:pPr>
            <a:r>
              <a:rPr lang="en-GB" sz="1400" b="1" dirty="0">
                <a:latin typeface="Muli"/>
                <a:cs typeface="Muli"/>
              </a:rPr>
              <a:t>You</a:t>
            </a:r>
            <a:r>
              <a:rPr lang="en-GB" sz="1400" b="1" spc="-25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also</a:t>
            </a:r>
            <a:r>
              <a:rPr lang="en-GB" sz="1400" b="1" spc="-20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have</a:t>
            </a:r>
            <a:r>
              <a:rPr lang="en-GB" sz="1400" b="1" spc="-2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different</a:t>
            </a:r>
            <a:r>
              <a:rPr lang="en-GB" sz="1400" b="1" spc="-1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ways</a:t>
            </a:r>
            <a:r>
              <a:rPr lang="en-GB" sz="1400" b="1" spc="-2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to </a:t>
            </a:r>
            <a:r>
              <a:rPr lang="en-GB" sz="1400" b="1" spc="-39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enter, your teacher will let you</a:t>
            </a:r>
            <a:r>
              <a:rPr lang="en-GB" sz="1400" b="1" spc="5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know</a:t>
            </a:r>
            <a:r>
              <a:rPr lang="en-GB" sz="1400" b="1" spc="-1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which</a:t>
            </a:r>
            <a:r>
              <a:rPr lang="en-GB" sz="1400" b="1" spc="-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way:</a:t>
            </a:r>
            <a:endParaRPr lang="en-GB" sz="1400" dirty="0">
              <a:latin typeface="Muli"/>
              <a:cs typeface="Muli"/>
            </a:endParaRPr>
          </a:p>
          <a:p>
            <a:pPr marL="156210" marR="5080" indent="-144145">
              <a:lnSpc>
                <a:spcPct val="100000"/>
              </a:lnSpc>
              <a:spcBef>
                <a:spcPts val="1200"/>
              </a:spcBef>
              <a:buChar char="•"/>
              <a:tabLst>
                <a:tab pos="151130" algn="l"/>
              </a:tabLst>
            </a:pPr>
            <a:r>
              <a:rPr lang="en-GB" sz="1400" b="1" spc="-5" dirty="0">
                <a:latin typeface="Muli"/>
                <a:cs typeface="Muli"/>
              </a:rPr>
              <a:t>Student </a:t>
            </a:r>
            <a:r>
              <a:rPr lang="en-GB" sz="1400" b="1" dirty="0">
                <a:latin typeface="Muli"/>
                <a:cs typeface="Muli"/>
              </a:rPr>
              <a:t>entry </a:t>
            </a:r>
            <a:r>
              <a:rPr lang="en-GB" sz="1400" b="1" spc="-5" dirty="0">
                <a:latin typeface="Muli"/>
                <a:cs typeface="Muli"/>
              </a:rPr>
              <a:t>form (printed and </a:t>
            </a:r>
            <a:r>
              <a:rPr lang="en-GB" sz="1400" b="1" spc="-40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completed</a:t>
            </a:r>
            <a:r>
              <a:rPr lang="en-GB" sz="1400" b="1" spc="-1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in</a:t>
            </a:r>
            <a:r>
              <a:rPr lang="en-GB" sz="1400" b="1" spc="-1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pen)</a:t>
            </a:r>
            <a:endParaRPr lang="en-GB" sz="1400" dirty="0">
              <a:latin typeface="Muli"/>
              <a:cs typeface="Muli"/>
            </a:endParaRPr>
          </a:p>
          <a:p>
            <a:pPr marL="146050" marR="83185" indent="-133985">
              <a:lnSpc>
                <a:spcPct val="100000"/>
              </a:lnSpc>
              <a:spcBef>
                <a:spcPts val="1200"/>
              </a:spcBef>
              <a:buChar char="•"/>
              <a:tabLst>
                <a:tab pos="151130" algn="l"/>
              </a:tabLst>
            </a:pPr>
            <a:r>
              <a:rPr lang="en-GB" sz="1400" b="1" spc="-5" dirty="0">
                <a:latin typeface="Muli"/>
                <a:cs typeface="Muli"/>
              </a:rPr>
              <a:t>Word </a:t>
            </a:r>
            <a:r>
              <a:rPr lang="en-GB" sz="1400" b="1" dirty="0">
                <a:latin typeface="Muli"/>
                <a:cs typeface="Muli"/>
              </a:rPr>
              <a:t>doc entry </a:t>
            </a:r>
            <a:r>
              <a:rPr lang="en-GB" sz="1400" b="1" spc="-5" dirty="0">
                <a:latin typeface="Muli"/>
                <a:cs typeface="Muli"/>
              </a:rPr>
              <a:t>form (type </a:t>
            </a:r>
            <a:r>
              <a:rPr lang="en-GB" sz="1400" b="1" dirty="0">
                <a:latin typeface="Muli"/>
                <a:cs typeface="Muli"/>
              </a:rPr>
              <a:t>entry</a:t>
            </a:r>
            <a:r>
              <a:rPr lang="en-GB" sz="1400" b="1" spc="-2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into</a:t>
            </a:r>
            <a:r>
              <a:rPr lang="en-GB" sz="1400" b="1" spc="-20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and</a:t>
            </a:r>
            <a:r>
              <a:rPr lang="en-GB" sz="1400" b="1" spc="-15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save</a:t>
            </a:r>
            <a:r>
              <a:rPr lang="en-GB" sz="1400" b="1" spc="-20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file</a:t>
            </a:r>
            <a:r>
              <a:rPr lang="en-GB" sz="1400" b="1" spc="-15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as</a:t>
            </a:r>
            <a:r>
              <a:rPr lang="en-GB" sz="1400" b="1" spc="-2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your </a:t>
            </a:r>
            <a:r>
              <a:rPr lang="en-GB" sz="1400" b="1" spc="-39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name)</a:t>
            </a:r>
            <a:endParaRPr lang="en-GB" sz="1400" dirty="0">
              <a:latin typeface="Muli"/>
              <a:cs typeface="Muli"/>
            </a:endParaRPr>
          </a:p>
          <a:p>
            <a:pPr marL="156210" marR="217804" indent="-144145">
              <a:lnSpc>
                <a:spcPct val="100000"/>
              </a:lnSpc>
              <a:spcBef>
                <a:spcPts val="1200"/>
              </a:spcBef>
              <a:buChar char="•"/>
              <a:tabLst>
                <a:tab pos="151130" algn="l"/>
              </a:tabLst>
            </a:pPr>
            <a:r>
              <a:rPr lang="en-GB" sz="1400" b="1" dirty="0">
                <a:latin typeface="Muli"/>
                <a:cs typeface="Muli"/>
              </a:rPr>
              <a:t>Online</a:t>
            </a:r>
            <a:r>
              <a:rPr lang="en-GB" sz="1400" b="1" spc="-3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Writing</a:t>
            </a:r>
            <a:r>
              <a:rPr lang="en-GB" sz="1400" b="1" spc="-2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Portal</a:t>
            </a:r>
            <a:r>
              <a:rPr lang="en-GB" sz="1400" b="1" spc="-20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(you</a:t>
            </a:r>
            <a:r>
              <a:rPr lang="en-GB" sz="1400" b="1" spc="-30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will </a:t>
            </a:r>
            <a:r>
              <a:rPr lang="en-GB" sz="1400" b="1" spc="-395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be given </a:t>
            </a:r>
            <a:r>
              <a:rPr lang="en-GB" sz="1400" b="1" dirty="0">
                <a:latin typeface="Muli"/>
                <a:cs typeface="Muli"/>
              </a:rPr>
              <a:t>a login link </a:t>
            </a:r>
            <a:r>
              <a:rPr lang="en-GB" sz="1400" b="1" spc="-5" dirty="0">
                <a:latin typeface="Muli"/>
                <a:cs typeface="Muli"/>
              </a:rPr>
              <a:t>by </a:t>
            </a:r>
            <a:r>
              <a:rPr lang="en-GB" sz="1400" b="1" dirty="0">
                <a:latin typeface="Muli"/>
                <a:cs typeface="Muli"/>
              </a:rPr>
              <a:t>your teacher </a:t>
            </a:r>
            <a:r>
              <a:rPr lang="en-GB" sz="1400" b="1" spc="-5" dirty="0">
                <a:latin typeface="Muli"/>
                <a:cs typeface="Muli"/>
              </a:rPr>
              <a:t>and </a:t>
            </a:r>
            <a:r>
              <a:rPr lang="en-GB" sz="1400" b="1" dirty="0">
                <a:latin typeface="Muli"/>
                <a:cs typeface="Muli"/>
              </a:rPr>
              <a:t>then </a:t>
            </a:r>
            <a:r>
              <a:rPr lang="en-GB" sz="1400" b="1" spc="-5" dirty="0">
                <a:latin typeface="Muli"/>
                <a:cs typeface="Muli"/>
              </a:rPr>
              <a:t>follow </a:t>
            </a:r>
            <a:r>
              <a:rPr lang="en-GB" sz="1400" b="1" dirty="0">
                <a:latin typeface="Muli"/>
                <a:cs typeface="Muli"/>
              </a:rPr>
              <a:t>the </a:t>
            </a:r>
            <a:r>
              <a:rPr lang="en-GB" sz="1400" b="1" spc="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instructions</a:t>
            </a:r>
            <a:r>
              <a:rPr lang="en-GB" sz="1400" b="1" spc="-15" dirty="0">
                <a:latin typeface="Muli"/>
                <a:cs typeface="Muli"/>
              </a:rPr>
              <a:t> </a:t>
            </a:r>
            <a:r>
              <a:rPr lang="en-GB" sz="1400" b="1" dirty="0">
                <a:latin typeface="Muli"/>
                <a:cs typeface="Muli"/>
              </a:rPr>
              <a:t>on</a:t>
            </a:r>
            <a:r>
              <a:rPr lang="en-GB" sz="1400" b="1" spc="-10" dirty="0">
                <a:latin typeface="Muli"/>
                <a:cs typeface="Muli"/>
              </a:rPr>
              <a:t> </a:t>
            </a:r>
            <a:r>
              <a:rPr lang="en-GB" sz="1400" b="1" spc="-5" dirty="0">
                <a:latin typeface="Muli"/>
                <a:cs typeface="Muli"/>
              </a:rPr>
              <a:t>screen)</a:t>
            </a:r>
            <a:endParaRPr lang="en-GB" sz="1400" dirty="0"/>
          </a:p>
        </p:txBody>
      </p:sp>
      <p:pic>
        <p:nvPicPr>
          <p:cNvPr id="5" name="Picture 4" descr="Screenshot 2021-08-13 1244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819400"/>
            <a:ext cx="2184430" cy="3124200"/>
          </a:xfrm>
          <a:prstGeom prst="rect">
            <a:avLst/>
          </a:prstGeom>
        </p:spPr>
      </p:pic>
      <p:pic>
        <p:nvPicPr>
          <p:cNvPr id="6" name="Picture 5" descr="Screenshot 2021-08-13 1245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2895600"/>
            <a:ext cx="2192672" cy="3124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600" y="6096000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Mood Board Activity 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60960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Pupil Information Guide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5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1524000"/>
            <a:ext cx="792480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lnSpc>
                <a:spcPts val="3800"/>
              </a:lnSpc>
              <a:spcBef>
                <a:spcPts val="660"/>
              </a:spcBef>
            </a:pP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You’re</a:t>
            </a:r>
            <a:r>
              <a:rPr lang="en-GB" sz="32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going</a:t>
            </a:r>
            <a:r>
              <a:rPr lang="en-GB" sz="32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</a:t>
            </a:r>
            <a:r>
              <a:rPr lang="en-GB" sz="3200" b="1" spc="-7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watch</a:t>
            </a:r>
            <a:r>
              <a:rPr lang="en-GB" sz="32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</a:t>
            </a:r>
            <a:r>
              <a:rPr lang="en-GB" sz="3200" b="1" spc="-7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3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short </a:t>
            </a:r>
            <a:r>
              <a:rPr lang="en-GB" sz="3200" b="1" spc="-1019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video</a:t>
            </a:r>
            <a:r>
              <a:rPr lang="en-GB" sz="3200" b="1" spc="-6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</a:t>
            </a:r>
            <a:r>
              <a:rPr lang="en-GB" sz="3200" b="1" spc="-6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3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introduce you </a:t>
            </a:r>
            <a:r>
              <a:rPr lang="en-GB" sz="32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</a:t>
            </a:r>
            <a:r>
              <a:rPr lang="en-GB" sz="32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the</a:t>
            </a:r>
            <a:r>
              <a:rPr lang="en-GB" sz="32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3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activity:</a:t>
            </a:r>
            <a:endParaRPr lang="en-GB" sz="3200" b="1" dirty="0">
              <a:solidFill>
                <a:schemeClr val="bg2">
                  <a:lumMod val="50000"/>
                </a:schemeClr>
              </a:solidFill>
              <a:latin typeface="Ink Free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57912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0" i="0" u="none" strike="noStrike" dirty="0">
                <a:solidFill>
                  <a:srgbClr val="0088CC"/>
                </a:solidFill>
                <a:effectLst/>
                <a:latin typeface="Arial" panose="020B0604020202020204" pitchFamily="34" charset="0"/>
                <a:hlinkClick r:id="rId4" tooltip="https://youtu.be/qBZfH2JYebg"/>
              </a:rPr>
              <a:t>https://youtu.be/qBZfH2JYebg</a:t>
            </a:r>
            <a:endParaRPr lang="en-GB" sz="3200" b="1" dirty="0"/>
          </a:p>
        </p:txBody>
      </p:sp>
      <p:pic>
        <p:nvPicPr>
          <p:cNvPr id="5" name="Picture 4" descr="Screenshot 2021-10-04 1501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1200" y="2743200"/>
            <a:ext cx="5476026" cy="27694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3000" y="2819400"/>
            <a:ext cx="6705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A poem is a piece of writing that uses imaginative words to share ideas and emotions with the reader using techniques such as imagery, repetition or simile.</a:t>
            </a:r>
          </a:p>
          <a:p>
            <a:endParaRPr lang="en-GB" sz="2000" dirty="0"/>
          </a:p>
          <a:p>
            <a:r>
              <a:rPr lang="en-GB" sz="2000" dirty="0"/>
              <a:t>The format of a poem could be: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 a few short lines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 in verses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 one long verse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/>
              <a:t> using a poetic form such as an acrostic, riddle or sense poem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4600" y="1676400"/>
            <a:ext cx="388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What</a:t>
            </a:r>
            <a:r>
              <a:rPr lang="en-GB" sz="40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40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is</a:t>
            </a:r>
            <a:r>
              <a:rPr lang="en-GB" sz="40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40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</a:t>
            </a:r>
            <a:r>
              <a:rPr lang="en-GB" sz="4000" b="1" spc="-8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40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poem</a:t>
            </a:r>
            <a:r>
              <a:rPr lang="en-GB" sz="36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?</a:t>
            </a:r>
            <a:endParaRPr lang="en-GB" sz="3600" b="1" dirty="0">
              <a:solidFill>
                <a:schemeClr val="bg2">
                  <a:lumMod val="50000"/>
                </a:schemeClr>
              </a:solidFill>
              <a:latin typeface="Ink Free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1524000"/>
            <a:ext cx="7848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Recently we interviewed poet Kate </a:t>
            </a:r>
            <a:r>
              <a:rPr lang="en-GB" sz="2000" dirty="0" err="1"/>
              <a:t>Wakeling</a:t>
            </a:r>
            <a:r>
              <a:rPr lang="en-GB" sz="2000" dirty="0"/>
              <a:t>, and she shared the lovely idea behind one of her poems. Kate said:	</a:t>
            </a:r>
          </a:p>
          <a:p>
            <a:endParaRPr lang="en-GB" sz="2000" dirty="0"/>
          </a:p>
          <a:p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Franklin Gothic Book" pitchFamily="34" charset="0"/>
                <a:cs typeface="Arial" pitchFamily="34" charset="0"/>
              </a:rPr>
              <a:t>“I remembered poems are good at looking at ordinary things in a special way, so rather than just hunting for inspiration in more obviously ‘interesting’ places, I looked closer to home. </a:t>
            </a:r>
          </a:p>
          <a:p>
            <a:endParaRPr lang="en-GB" sz="2000" b="1" i="1" dirty="0">
              <a:solidFill>
                <a:schemeClr val="bg2">
                  <a:lumMod val="50000"/>
                </a:schemeClr>
              </a:solidFill>
              <a:latin typeface="Franklin Gothic Book" pitchFamily="34" charset="0"/>
              <a:cs typeface="Arial" pitchFamily="34" charset="0"/>
            </a:endParaRPr>
          </a:p>
          <a:p>
            <a:r>
              <a:rPr lang="en-GB" sz="2000" b="1" i="1" dirty="0">
                <a:solidFill>
                  <a:schemeClr val="bg2">
                    <a:lumMod val="50000"/>
                  </a:schemeClr>
                </a:solidFill>
                <a:latin typeface="Franklin Gothic Book" pitchFamily="34" charset="0"/>
                <a:cs typeface="Arial" pitchFamily="34" charset="0"/>
              </a:rPr>
              <a:t>My poem ‘Paean (or Eleven Uses for a Garden Pea)’ is, well, all about what a pea might be if it weren’t just sat on a dinner plate (frog football; temporary emerald for edible ring; ocean-free planet…).”</a:t>
            </a:r>
          </a:p>
          <a:p>
            <a:endParaRPr lang="en-GB" sz="2000" b="1" i="1" dirty="0">
              <a:solidFill>
                <a:schemeClr val="bg2">
                  <a:lumMod val="50000"/>
                </a:schemeClr>
              </a:solidFill>
              <a:latin typeface="Franklin Gothic Book" pitchFamily="34" charset="0"/>
              <a:cs typeface="Arial" pitchFamily="34" charset="0"/>
            </a:endParaRPr>
          </a:p>
          <a:p>
            <a:r>
              <a:rPr lang="en-GB" sz="2000" dirty="0"/>
              <a:t>And that idea has inspired this activity...</a:t>
            </a:r>
            <a:endParaRPr lang="en-GB" sz="2000" b="1" dirty="0">
              <a:solidFill>
                <a:schemeClr val="bg2">
                  <a:lumMod val="50000"/>
                </a:schemeClr>
              </a:solidFill>
              <a:latin typeface="Franklin Gothic Boo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1676400"/>
            <a:ext cx="7696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Activity Time!</a:t>
            </a:r>
          </a:p>
          <a:p>
            <a:endParaRPr lang="en-GB" dirty="0"/>
          </a:p>
          <a:p>
            <a:r>
              <a:rPr lang="en-GB" dirty="0"/>
              <a:t>Draw a picture and/or write words associated with you...</a:t>
            </a:r>
          </a:p>
          <a:p>
            <a:endParaRPr lang="en-GB" dirty="0"/>
          </a:p>
          <a:p>
            <a:r>
              <a:rPr lang="en-GB" dirty="0"/>
              <a:t>E.g.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What you love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What you dislike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How do you see yourself?</a:t>
            </a:r>
          </a:p>
          <a:p>
            <a:endParaRPr lang="en-GB" dirty="0"/>
          </a:p>
          <a:p>
            <a:r>
              <a:rPr lang="en-GB" dirty="0"/>
              <a:t>From hobbies, friends and pets to food and books, there is a lot to inspire you!</a:t>
            </a:r>
          </a:p>
          <a:p>
            <a:endParaRPr lang="en-GB" dirty="0"/>
          </a:p>
          <a:p>
            <a:r>
              <a:rPr lang="en-GB" dirty="0"/>
              <a:t>You can draw your picture in box 1 on the planning sheet or on a piece of paper/whiteboard. </a:t>
            </a:r>
            <a:endParaRPr lang="en-GB" i="1" dirty="0"/>
          </a:p>
        </p:txBody>
      </p:sp>
      <p:pic>
        <p:nvPicPr>
          <p:cNvPr id="4" name="Picture 3" descr="Screenshot 2021-08-13 1245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1219200"/>
            <a:ext cx="238811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4400" y="1676400"/>
            <a:ext cx="74676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/>
          </a:p>
          <a:p>
            <a:r>
              <a:rPr lang="en-GB" sz="2400" dirty="0"/>
              <a:t>Your picture/words are now your mind map!</a:t>
            </a:r>
          </a:p>
          <a:p>
            <a:endParaRPr lang="en-GB" sz="2400" dirty="0"/>
          </a:p>
          <a:p>
            <a:r>
              <a:rPr lang="en-GB" sz="2400" dirty="0"/>
              <a:t>Pick 5 (or more) things to create a poem with from your mind map... </a:t>
            </a:r>
          </a:p>
          <a:p>
            <a:endParaRPr lang="en-GB" sz="2400" dirty="0"/>
          </a:p>
          <a:p>
            <a:r>
              <a:rPr lang="en-GB" sz="2400" dirty="0"/>
              <a:t>For example, your drawing might show: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 a football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 your dog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 the words, ‘sporty’, ‘brave’, ‘chatty’ and ‘love animals’.</a:t>
            </a:r>
            <a:r>
              <a:rPr lang="en-GB" dirty="0"/>
              <a:t>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1524000"/>
            <a:ext cx="7543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GB" sz="2000" dirty="0"/>
              <a:t>Now, being inspired by Kate </a:t>
            </a:r>
            <a:r>
              <a:rPr lang="en-GB" sz="2000" dirty="0" err="1"/>
              <a:t>Wakeling’s</a:t>
            </a:r>
            <a:r>
              <a:rPr lang="en-GB" sz="2000" dirty="0"/>
              <a:t> idea, you should think about how to describe yourself as something else...</a:t>
            </a:r>
          </a:p>
          <a:p>
            <a:endParaRPr lang="en-GB" sz="2000" dirty="0"/>
          </a:p>
          <a:p>
            <a:r>
              <a:rPr lang="en-GB" sz="2000" dirty="0"/>
              <a:t>In the same way Kate describes a garden pea as:</a:t>
            </a:r>
          </a:p>
          <a:p>
            <a:endParaRPr lang="en-GB" sz="2000" dirty="0"/>
          </a:p>
          <a:p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“a frog football”</a:t>
            </a:r>
          </a:p>
          <a:p>
            <a:endParaRPr lang="en-GB" sz="2000" dirty="0"/>
          </a:p>
          <a:p>
            <a:r>
              <a:rPr lang="en-GB" sz="2000" dirty="0"/>
              <a:t>or </a:t>
            </a:r>
          </a:p>
          <a:p>
            <a:endParaRPr lang="en-GB" sz="2000" dirty="0"/>
          </a:p>
          <a:p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“an ocean-free planet”</a:t>
            </a:r>
          </a:p>
          <a:p>
            <a:endParaRPr lang="en-GB" sz="2000" dirty="0"/>
          </a:p>
          <a:p>
            <a:r>
              <a:rPr lang="en-GB" sz="2000" dirty="0"/>
              <a:t>So, rather than say 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“I love football”</a:t>
            </a:r>
            <a:r>
              <a:rPr lang="en-GB" sz="2000" dirty="0"/>
              <a:t>, you could say, 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“I am a superstar striker” </a:t>
            </a:r>
            <a:r>
              <a:rPr lang="en-GB" sz="2000" dirty="0"/>
              <a:t>or 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“I am a lightning bolt in football boots”</a:t>
            </a:r>
            <a:r>
              <a:rPr lang="en-GB" sz="2000" dirty="0"/>
              <a:t>. </a:t>
            </a:r>
            <a:r>
              <a:rPr lang="en-GB" dirty="0"/>
              <a:t>	</a:t>
            </a:r>
          </a:p>
        </p:txBody>
      </p:sp>
      <p:pic>
        <p:nvPicPr>
          <p:cNvPr id="4" name="Picture 3" descr="AdobeStock_22000521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3657600"/>
            <a:ext cx="1447800" cy="1447800"/>
          </a:xfrm>
          <a:prstGeom prst="rect">
            <a:avLst/>
          </a:prstGeom>
        </p:spPr>
      </p:pic>
      <p:pic>
        <p:nvPicPr>
          <p:cNvPr id="5" name="Picture 4" descr="AdobeStock_64134757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2895600"/>
            <a:ext cx="255634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43000" y="1600200"/>
            <a:ext cx="6553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Using the mind map ideas of...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a football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a dog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 the words, ‘sporty’, ‘brave’, ‘chatty’ and ‘love animals’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r>
              <a:rPr lang="en-GB" dirty="0"/>
              <a:t>Here is an example poem:</a:t>
            </a:r>
          </a:p>
          <a:p>
            <a:endParaRPr lang="en-GB" dirty="0"/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I am a lightning bolt in football boots,</a:t>
            </a:r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I am a superstar striker,</a:t>
            </a:r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I am a lover of animals, Buddy the dog is my favourite,</a:t>
            </a:r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I am a lion, strong and brave,</a:t>
            </a:r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I am as kind as a nurse,</a:t>
            </a:r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My hair is a red rose,</a:t>
            </a:r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My eyes are green marbles.</a:t>
            </a:r>
          </a:p>
          <a:p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This is me.</a:t>
            </a:r>
          </a:p>
          <a:p>
            <a:endParaRPr lang="en-GB" i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i="1" dirty="0"/>
              <a:t>Which poetic techniques can you spot?	</a:t>
            </a:r>
          </a:p>
          <a:p>
            <a:endParaRPr lang="en-GB" dirty="0"/>
          </a:p>
        </p:txBody>
      </p:sp>
      <p:pic>
        <p:nvPicPr>
          <p:cNvPr id="5" name="Picture 4" descr="AdobeStock_13483979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3276600"/>
            <a:ext cx="20574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5400" y="1676400"/>
            <a:ext cx="64203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spc="-25" dirty="0">
                <a:latin typeface="Ink Free" pitchFamily="66" charset="0"/>
              </a:rPr>
              <a:t>Exploring Poetry Types – An Acrostic</a:t>
            </a:r>
            <a:endParaRPr lang="en-GB" sz="2800" dirty="0">
              <a:latin typeface="Ink Free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402681"/>
            <a:ext cx="7772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This Is Me!</a:t>
            </a:r>
          </a:p>
          <a:p>
            <a:endParaRPr lang="en-GB" dirty="0"/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iny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in size 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H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ave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many annoying habits so I am told!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  love learning and reading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easide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is my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favourite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place to be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  really love my family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ometimes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I make cakes with them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M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e and my friends have fun playing, they are great!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lephants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are my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favourite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animal – I love their long trunks and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flappy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ears!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5" name="Picture 4" descr="AdobeStock_13483979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514600"/>
            <a:ext cx="213360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1701225"/>
            <a:ext cx="7346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spc="-25" dirty="0">
                <a:latin typeface="Ink Free" pitchFamily="66" charset="0"/>
              </a:rPr>
              <a:t>Exploring Poetry Types – A Kennings Poem</a:t>
            </a:r>
            <a:endParaRPr lang="en-GB" sz="2800" dirty="0">
              <a:latin typeface="Ink Free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2506682"/>
            <a:ext cx="6172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 – A Kennings Poem</a:t>
            </a:r>
          </a:p>
          <a:p>
            <a:endParaRPr lang="en-GB" sz="1050" dirty="0"/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 am a…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Book reader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Wasp fleer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Tennis watcher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Summer wisher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Chocolate eater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Early riser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Bread and jam maker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Light sleeper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And finally…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 good helper!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6" name="Picture 5" descr="AdobeStock_13483979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2971800"/>
            <a:ext cx="19812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1524000"/>
            <a:ext cx="6873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spc="-25" dirty="0">
                <a:latin typeface="Ink Free" pitchFamily="66" charset="0"/>
              </a:rPr>
              <a:t>Exploring Poetry Types – A Riddle Poem</a:t>
            </a:r>
            <a:endParaRPr lang="en-GB" sz="1600" dirty="0">
              <a:latin typeface="Ink Free" pitchFamily="66" charset="0"/>
            </a:endParaRPr>
          </a:p>
        </p:txBody>
      </p:sp>
      <p:pic>
        <p:nvPicPr>
          <p:cNvPr id="5" name="Picture 4" descr="AdobeStock_13483979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3048000"/>
            <a:ext cx="1600200" cy="160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2209800"/>
            <a:ext cx="4419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My </a:t>
            </a:r>
            <a:r>
              <a:rPr lang="en-US" b="1" dirty="0" err="1"/>
              <a:t>Favourite</a:t>
            </a:r>
            <a:r>
              <a:rPr lang="en-US" b="1" dirty="0"/>
              <a:t> Animal</a:t>
            </a:r>
            <a:endParaRPr lang="en-GB" b="1" dirty="0"/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 creature of land and sea, but not the sky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It has wings but it cannot fly.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Black and white with a hint of yellow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This is a regal fellow.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Sleek and swift in the ocean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But on land has a waddling motion.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They huddle from Antarctic storms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Hold eggs on their feet to keep them warm.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What is it?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Answer: An emperor penguin.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1524000"/>
            <a:ext cx="6022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spc="-25" dirty="0">
                <a:latin typeface="Ink Free" pitchFamily="66" charset="0"/>
              </a:rPr>
              <a:t>Exploring Poetry Types – A Rhyme</a:t>
            </a:r>
            <a:endParaRPr lang="en-GB" sz="1600" dirty="0">
              <a:latin typeface="Ink Free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286000"/>
            <a:ext cx="655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My Dog Lady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My dog is the love of my life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She looks like a ball of fluff and gives us a lot of strife!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She sounds like a big growly bear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About her I really do care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She smells like dog biscuits and stinky breath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Sometimes she creeps up on me and scares me to death!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She is as fast as a Ferrari and as jumpy as a kangaroo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And she loves licking you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She is as loud as a jumbo jet but as small as a flower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She can pounce as high as the Eiffel Tower!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 love to take her on a walk and after we rest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She is Lady, my wonderful dog, she really is the best!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4" descr="AdobeStock_13483979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274320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30271" y="1447800"/>
            <a:ext cx="55563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spc="-25" dirty="0">
                <a:latin typeface="Ink Free" pitchFamily="66" charset="0"/>
              </a:rPr>
              <a:t>Exploring Poetry Types – A Rap</a:t>
            </a:r>
            <a:endParaRPr lang="en-GB" sz="1600" dirty="0">
              <a:latin typeface="Ink Free" pitchFamily="66" charset="0"/>
            </a:endParaRPr>
          </a:p>
        </p:txBody>
      </p:sp>
      <p:pic>
        <p:nvPicPr>
          <p:cNvPr id="5" name="Picture 4" descr="AdobeStock_13483979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2286000"/>
            <a:ext cx="1828800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2057400"/>
            <a:ext cx="457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This Is Me</a:t>
            </a:r>
          </a:p>
          <a:p>
            <a:endParaRPr lang="en-GB" sz="6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Generous, kind, 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A super-fast mind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 err="1">
                <a:solidFill>
                  <a:schemeClr val="bg2">
                    <a:lumMod val="50000"/>
                  </a:schemeClr>
                </a:solidFill>
              </a:rPr>
              <a:t>Maths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 is my superpower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But geography makes me cower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>
                <a:solidFill>
                  <a:schemeClr val="bg2">
                    <a:lumMod val="50000"/>
                  </a:schemeClr>
                </a:solidFill>
              </a:rPr>
              <a:t>I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jump, I sprint,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I’m a super sporty kid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A life-long football fan 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I go to matches whenever I can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I’m sweet, I’m sour, 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Depending on the hour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Sometimes I make a riot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Sometimes I crave the quiet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Most days are good days and then I’ll make you smile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But some days are bad days and I’m mad, but just for a while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So this is me, 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Sometimes sad, mostly happy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And to bring bad moods to a super-quick end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I rely on my amazing gang of lunatic friends.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1524000"/>
            <a:ext cx="69573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spc="-25" dirty="0">
                <a:latin typeface="Ink Free" pitchFamily="66" charset="0"/>
              </a:rPr>
              <a:t>Exploring Poetry Types – A Recipe Poem</a:t>
            </a:r>
            <a:endParaRPr lang="en-GB" sz="1600" dirty="0">
              <a:latin typeface="Ink Free" pitchFamily="66" charset="0"/>
            </a:endParaRPr>
          </a:p>
        </p:txBody>
      </p:sp>
      <p:pic>
        <p:nvPicPr>
          <p:cNvPr id="5" name="Picture 4" descr="AdobeStock_13483979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362200"/>
            <a:ext cx="1828800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0" y="2057400"/>
            <a:ext cx="5257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To create me you will need: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A book-filled bedroom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A slab of hot cheesy pizza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10lb of fun and mischief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A pinch of fun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A dash of brightness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A sprinkle of happiness</a:t>
            </a:r>
          </a:p>
          <a:p>
            <a:endParaRPr lang="en-GB" sz="1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Now you need to:</a:t>
            </a: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Add 10lb of fun and mischief</a:t>
            </a: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Mix in a book-filled bedroom</a:t>
            </a: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Stir roughly while adding a slab of hot cheesy pizza</a:t>
            </a: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Next add a pinch of fun and a dash of brightness</a:t>
            </a: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Spread the mix neatly over a tray of baking paper</a:t>
            </a: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Cook until glazed and fun-filled bubbles can be seen</a:t>
            </a: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Sprinkle on happiness and leave to cool down.</a:t>
            </a:r>
          </a:p>
          <a:p>
            <a:endParaRPr lang="en-GB" sz="16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This is me!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5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1752600"/>
            <a:ext cx="59346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It’s time to write your </a:t>
            </a:r>
          </a:p>
          <a:p>
            <a:r>
              <a:rPr lang="en-GB" sz="44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“This Is Me” poem!</a:t>
            </a:r>
            <a:endParaRPr lang="en-GB" sz="4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1200" y="4038600"/>
            <a:ext cx="533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Ask your teacher any questions you may have now...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2743200"/>
            <a:ext cx="7772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Work in pairs and read your poem to your partner. </a:t>
            </a:r>
          </a:p>
          <a:p>
            <a:endParaRPr lang="en-GB" sz="2400" dirty="0"/>
          </a:p>
          <a:p>
            <a:r>
              <a:rPr lang="en-GB" sz="2400" dirty="0"/>
              <a:t>Your partner is to provide feedback; something they like about your poem and a suggestion on how it could be improved. </a:t>
            </a:r>
          </a:p>
          <a:p>
            <a:endParaRPr lang="en-GB" sz="2400" dirty="0"/>
          </a:p>
          <a:p>
            <a:r>
              <a:rPr lang="en-GB" sz="2400" dirty="0"/>
              <a:t>Once feedback has been given and received, make any changes to your work before handing it in to your teacher.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1752600" y="1676400"/>
            <a:ext cx="57390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Peer Assessment Time!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is Is Me Powerpoint Background Main 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2743200"/>
            <a:ext cx="77724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/>
              <a:t> Hand in your poem if you've written it out on paper or the entry form.</a:t>
            </a:r>
          </a:p>
          <a:p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GB" dirty="0"/>
              <a:t> Email or send your work to your teacher if completed at home.</a:t>
            </a:r>
          </a:p>
          <a:p>
            <a:endParaRPr lang="en-GB" dirty="0"/>
          </a:p>
          <a:p>
            <a:pPr>
              <a:buFont typeface="Arial" pitchFamily="34" charset="0"/>
              <a:buChar char="•"/>
            </a:pPr>
            <a:r>
              <a:rPr lang="en-GB" dirty="0"/>
              <a:t> Click on 'finish' if using the Online Writing Portal.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endParaRPr lang="en-GB" dirty="0"/>
          </a:p>
          <a:p>
            <a:pPr algn="ctr"/>
            <a:r>
              <a:rPr lang="en-GB" sz="2800" b="1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Make sure your name and age are on your work!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752600"/>
            <a:ext cx="8229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It’s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time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hand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your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work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in </a:t>
            </a:r>
            <a:r>
              <a:rPr lang="en-GB" sz="3200" b="1" spc="-1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to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0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your</a:t>
            </a:r>
            <a:r>
              <a:rPr lang="en-GB" sz="3200" b="1" spc="-5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 </a:t>
            </a:r>
            <a:r>
              <a:rPr lang="en-GB" sz="3200" b="1" spc="-25" dirty="0">
                <a:solidFill>
                  <a:schemeClr val="bg2">
                    <a:lumMod val="50000"/>
                  </a:schemeClr>
                </a:solidFill>
                <a:latin typeface="Ink Free" pitchFamily="66" charset="0"/>
              </a:rPr>
              <a:t>teacher</a:t>
            </a:r>
            <a:endParaRPr lang="en-GB" sz="3200" b="1" dirty="0">
              <a:solidFill>
                <a:schemeClr val="bg2">
                  <a:lumMod val="50000"/>
                </a:schemeClr>
              </a:solidFill>
              <a:latin typeface="Ink Free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is Is Me Powerpoint Background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</TotalTime>
  <Words>1393</Words>
  <Application>Microsoft Office PowerPoint</Application>
  <PresentationFormat>On-screen Show (4:3)</PresentationFormat>
  <Paragraphs>200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Franklin Gothic Book</vt:lpstr>
      <vt:lpstr>Futura Md BT</vt:lpstr>
      <vt:lpstr>Ink Free</vt:lpstr>
      <vt:lpstr>Muli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Adventure Of_Powerpoint</dc:title>
  <dc:creator>FLASH</dc:creator>
  <cp:lastModifiedBy>Lynsey Hawkins</cp:lastModifiedBy>
  <cp:revision>53</cp:revision>
  <dcterms:created xsi:type="dcterms:W3CDTF">2020-10-15T13:03:55Z</dcterms:created>
  <dcterms:modified xsi:type="dcterms:W3CDTF">2024-02-07T13:49:49Z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2020-10-15T00:00:00Z</vt:filetime>
  </property>
  <property fmtid="{D5CDD505-2E9C-101B-9397-08002B2CF9AE}" pid="3" name="Creator">
    <vt:lpwstr>Adobe Illustrator 24.3 (Windows)</vt:lpwstr>
  </property>
  <property fmtid="{D5CDD505-2E9C-101B-9397-08002B2CF9AE}" pid="4" name="LastSaved">
    <vt:filetime>2020-10-15T00:00:00Z</vt:filetime>
  </property>
</Properties>
</file>