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73" r:id="rId3"/>
    <p:sldId id="258" r:id="rId4"/>
    <p:sldId id="285" r:id="rId5"/>
    <p:sldId id="274" r:id="rId6"/>
    <p:sldId id="286" r:id="rId7"/>
    <p:sldId id="259" r:id="rId8"/>
    <p:sldId id="287" r:id="rId9"/>
    <p:sldId id="260" r:id="rId10"/>
    <p:sldId id="261" r:id="rId11"/>
    <p:sldId id="277" r:id="rId12"/>
    <p:sldId id="262" r:id="rId13"/>
    <p:sldId id="278" r:id="rId14"/>
    <p:sldId id="288" r:id="rId15"/>
    <p:sldId id="289" r:id="rId16"/>
    <p:sldId id="279" r:id="rId17"/>
    <p:sldId id="290" r:id="rId18"/>
    <p:sldId id="291" r:id="rId19"/>
    <p:sldId id="281" r:id="rId20"/>
    <p:sldId id="270" r:id="rId21"/>
    <p:sldId id="276" r:id="rId22"/>
    <p:sldId id="271" r:id="rId2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ACA9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1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05D94D8-409D-40FE-BC4A-F840F52A7F6D}" type="datetimeFigureOut">
              <a:rPr lang="en-GB" smtClean="0"/>
              <a:pPr/>
              <a:t>16/02/2024</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FAF995D6-4EA0-4BD9-97AA-D40287599973}"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youtu.be/oo1JM3U1UfU"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i="0" u="none" strike="noStrike">
                <a:effectLst/>
                <a:latin typeface="Roboto" panose="02000000000000000000" pitchFamily="2" charset="0"/>
                <a:hlinkClick r:id="rId3"/>
              </a:rPr>
              <a:t>https://youtu.be/oo1JM3U1UfU</a:t>
            </a:r>
            <a:endParaRPr lang="en-GB" dirty="0"/>
          </a:p>
        </p:txBody>
      </p:sp>
      <p:sp>
        <p:nvSpPr>
          <p:cNvPr id="4" name="Slide Number Placeholder 3"/>
          <p:cNvSpPr>
            <a:spLocks noGrp="1"/>
          </p:cNvSpPr>
          <p:nvPr>
            <p:ph type="sldNum" sz="quarter" idx="10"/>
          </p:nvPr>
        </p:nvSpPr>
        <p:spPr/>
        <p:txBody>
          <a:bodyPr/>
          <a:lstStyle/>
          <a:p>
            <a:fld id="{FAF995D6-4EA0-4BD9-97AA-D40287599973}" type="slidenum">
              <a:rPr lang="en-GB" smtClean="0"/>
              <a:pPr/>
              <a:t>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142"/>
            <a:ext cx="9144000" cy="685571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4348" y="3643303"/>
            <a:ext cx="7772400" cy="1362075"/>
          </a:xfrm>
        </p:spPr>
        <p:txBody>
          <a:bodyPr anchor="t"/>
          <a:lstStyle>
            <a:lvl1pPr algn="l">
              <a:defRPr sz="4000" b="1" cap="all"/>
            </a:lvl1pPr>
          </a:lstStyle>
          <a:p>
            <a:r>
              <a:rPr lang="en-US" dirty="0"/>
              <a:t>Click to edit Master title style</a:t>
            </a:r>
            <a:endParaRPr lang="en-GB" dirty="0"/>
          </a:p>
        </p:txBody>
      </p:sp>
      <p:sp>
        <p:nvSpPr>
          <p:cNvPr id="3" name="Text Placeholder 2"/>
          <p:cNvSpPr>
            <a:spLocks noGrp="1"/>
          </p:cNvSpPr>
          <p:nvPr>
            <p:ph type="body" idx="1"/>
          </p:nvPr>
        </p:nvSpPr>
        <p:spPr>
          <a:xfrm>
            <a:off x="714348" y="21431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0F4CB7-2C69-4130-8240-153E36201229}" type="datetimeFigureOut">
              <a:rPr lang="en-GB" smtClean="0"/>
              <a:pPr/>
              <a:t>16/02/2024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3F72D-D269-4D5B-A5EE-DEE767F9E713}"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EA67-ABC3-3AB0-FA6C-7D601110595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DF576C2-82E2-9620-95B1-4F5BDF67094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54508EC-6E8A-C659-DDED-85C113C0659C}"/>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5" name="Footer Placeholder 4">
            <a:extLst>
              <a:ext uri="{FF2B5EF4-FFF2-40B4-BE49-F238E27FC236}">
                <a16:creationId xmlns:a16="http://schemas.microsoft.com/office/drawing/2014/main" id="{CC0C8C7C-90C6-646B-0D42-51E0171BE0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D71EC5-46D1-1F8C-83BC-5E071A6941C6}"/>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1790452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8810C-6F46-5013-DC2F-E82F8B9CF7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BEE4FC-FEE6-940D-CB7D-3E866679E4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7ED8B98-1DE1-2067-F608-B8EE620077A0}"/>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5" name="Footer Placeholder 4">
            <a:extLst>
              <a:ext uri="{FF2B5EF4-FFF2-40B4-BE49-F238E27FC236}">
                <a16:creationId xmlns:a16="http://schemas.microsoft.com/office/drawing/2014/main" id="{4E3DFDCD-52E0-0428-2E5E-BCCEDAB4A1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400AAB-49A4-2EF3-5CC9-81EF99281CB5}"/>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3720660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D4AFD-947F-4C48-A563-A40C663AA44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78CEA32-05B4-5238-9FB3-B53B1869E376}"/>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944398-21D3-1584-F9B9-08D0C987C463}"/>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5" name="Footer Placeholder 4">
            <a:extLst>
              <a:ext uri="{FF2B5EF4-FFF2-40B4-BE49-F238E27FC236}">
                <a16:creationId xmlns:a16="http://schemas.microsoft.com/office/drawing/2014/main" id="{5A991714-FB32-C17C-46DF-DC1E31C46C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8D965D-A121-0E27-A64C-F3EA411BF7AE}"/>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1469214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5699-C968-F94D-8D5C-D8D90704A15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1E5267-4887-6394-3EB3-71CBEC0F03C3}"/>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E7369C6-7379-7938-680D-6024780D84C1}"/>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542E7EF-30F8-8509-798F-D8E84335E17C}"/>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6" name="Footer Placeholder 5">
            <a:extLst>
              <a:ext uri="{FF2B5EF4-FFF2-40B4-BE49-F238E27FC236}">
                <a16:creationId xmlns:a16="http://schemas.microsoft.com/office/drawing/2014/main" id="{337E1A7C-D40C-3ABF-690B-18011C8301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1E294A-DBA3-EF5C-EE22-C40723BAECA2}"/>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448281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EDD43-E941-39D2-4AC2-83ADB7D0B05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DF6344-F62C-E4D0-BA1D-D2FE749318A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1660A4-F1D8-6BBB-AA74-19B2E38BEE0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E113635-B264-3251-925F-F904D6A3DFF2}"/>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A6420E-7784-B56B-CE6D-7412BAF7CC5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6F53D78-4A11-1C1A-41B1-9684DC5286A6}"/>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8" name="Footer Placeholder 7">
            <a:extLst>
              <a:ext uri="{FF2B5EF4-FFF2-40B4-BE49-F238E27FC236}">
                <a16:creationId xmlns:a16="http://schemas.microsoft.com/office/drawing/2014/main" id="{FC5D19EC-4728-CF95-F46B-85122D50464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5316E6B-6A19-501A-1972-9EDBB3D4E072}"/>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1499410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FF636-E4DF-0C72-E7C3-096D64CEB68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BF92791-1967-4E7A-3ADF-B455756034CF}"/>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4" name="Footer Placeholder 3">
            <a:extLst>
              <a:ext uri="{FF2B5EF4-FFF2-40B4-BE49-F238E27FC236}">
                <a16:creationId xmlns:a16="http://schemas.microsoft.com/office/drawing/2014/main" id="{A905AF4E-4C48-C5A5-4F36-99A1A70E30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6247300-414C-39BF-DFD7-48465D031FC0}"/>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1843397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DDD5E7-2034-6A96-59C8-FB270B837937}"/>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3" name="Footer Placeholder 2">
            <a:extLst>
              <a:ext uri="{FF2B5EF4-FFF2-40B4-BE49-F238E27FC236}">
                <a16:creationId xmlns:a16="http://schemas.microsoft.com/office/drawing/2014/main" id="{25D410ED-8155-10A0-3344-118970EBA9A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165AFBE-1F47-0C27-B6E3-60A65CBB9DB0}"/>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17418834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6876-C9B1-FEA3-011E-F571F8763D6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5033E3F-5DB3-5BEF-6970-22A7028191D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5446C70-27CE-32A1-E6C7-1CE0D140764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A8214C-890F-FD20-A14A-BFFFA2C00EE0}"/>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6" name="Footer Placeholder 5">
            <a:extLst>
              <a:ext uri="{FF2B5EF4-FFF2-40B4-BE49-F238E27FC236}">
                <a16:creationId xmlns:a16="http://schemas.microsoft.com/office/drawing/2014/main" id="{E2E0F9B4-30D5-3A32-6455-A44D8427D8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321885-5295-7147-A317-DF4B12F73D9A}"/>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4124514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F832-242D-0EC6-F760-207D7B643A6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2BA725E-460B-329A-3A5B-DF3BF20290A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1CE903A-A92C-C5FD-5556-64A56FEF78E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EC3787-1D74-FFB6-9020-C4587387C277}"/>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6" name="Footer Placeholder 5">
            <a:extLst>
              <a:ext uri="{FF2B5EF4-FFF2-40B4-BE49-F238E27FC236}">
                <a16:creationId xmlns:a16="http://schemas.microsoft.com/office/drawing/2014/main" id="{626979AF-7C0E-F4A9-A0B7-C4F01DE8CB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F2C348-2DD7-4C9C-EF70-2A82DFC5F4D8}"/>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17462967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0D8DC-B6E1-E51E-49AD-57447608068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A5E620-3C97-5680-18FE-1890EE6536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127DF1-00AE-3BAC-62CA-113F8BC7D633}"/>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5" name="Footer Placeholder 4">
            <a:extLst>
              <a:ext uri="{FF2B5EF4-FFF2-40B4-BE49-F238E27FC236}">
                <a16:creationId xmlns:a16="http://schemas.microsoft.com/office/drawing/2014/main" id="{A97ED11B-1C80-2BD4-9C9F-2C7E129FEF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7FEBC8-A33B-A16E-4687-4C6FDB4CBF6A}"/>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1968036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9381C-7F22-C7BA-E996-96C482995817}"/>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E82E0A-84C8-2F86-ED29-3B705C25FA88}"/>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126E1F-18DB-B60C-8623-C630E3F3C9F9}"/>
              </a:ext>
            </a:extLst>
          </p:cNvPr>
          <p:cNvSpPr>
            <a:spLocks noGrp="1"/>
          </p:cNvSpPr>
          <p:nvPr>
            <p:ph type="dt" sz="half" idx="10"/>
          </p:nvPr>
        </p:nvSpPr>
        <p:spPr/>
        <p:txBody>
          <a:bodyPr/>
          <a:lstStyle/>
          <a:p>
            <a:fld id="{1C8CDE2F-C208-4E0F-A446-4B61235C9F6A}" type="datetimeFigureOut">
              <a:rPr lang="en-GB" smtClean="0"/>
              <a:t>16/02/2024</a:t>
            </a:fld>
            <a:endParaRPr lang="en-GB"/>
          </a:p>
        </p:txBody>
      </p:sp>
      <p:sp>
        <p:nvSpPr>
          <p:cNvPr id="5" name="Footer Placeholder 4">
            <a:extLst>
              <a:ext uri="{FF2B5EF4-FFF2-40B4-BE49-F238E27FC236}">
                <a16:creationId xmlns:a16="http://schemas.microsoft.com/office/drawing/2014/main" id="{10359C43-62B3-2322-7FB0-B337B3DD61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A9BB6B-6C3D-F945-37F2-B9F5B86FD760}"/>
              </a:ext>
            </a:extLst>
          </p:cNvPr>
          <p:cNvSpPr>
            <a:spLocks noGrp="1"/>
          </p:cNvSpPr>
          <p:nvPr>
            <p:ph type="sldNum" sz="quarter" idx="12"/>
          </p:nvPr>
        </p:nvSpPr>
        <p:spPr/>
        <p:txBody>
          <a:bodyPr/>
          <a:lstStyle/>
          <a:p>
            <a:fld id="{B2381970-A140-4153-B3A9-3B9CF8B3084D}" type="slidenum">
              <a:rPr lang="en-GB" smtClean="0"/>
              <a:t>‹#›</a:t>
            </a:fld>
            <a:endParaRPr lang="en-GB"/>
          </a:p>
        </p:txBody>
      </p:sp>
    </p:spTree>
    <p:extLst>
      <p:ext uri="{BB962C8B-B14F-4D97-AF65-F5344CB8AC3E}">
        <p14:creationId xmlns:p14="http://schemas.microsoft.com/office/powerpoint/2010/main" val="792515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0F4CB7-2C69-4130-8240-153E36201229}" type="datetimeFigureOut">
              <a:rPr lang="en-GB" smtClean="0"/>
              <a:pPr/>
              <a:t>16/02/2024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33F72D-D269-4D5B-A5EE-DEE767F9E71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23CC92-0A10-D3A4-A752-8FCDCA8C82E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8E9B20A-C7FA-16D4-982F-55F90254256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C9B819-454E-C8C8-358C-0019E0F7E6B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8CDE2F-C208-4E0F-A446-4B61235C9F6A}" type="datetimeFigureOut">
              <a:rPr lang="en-GB" smtClean="0"/>
              <a:t>16/02/2024</a:t>
            </a:fld>
            <a:endParaRPr lang="en-GB"/>
          </a:p>
        </p:txBody>
      </p:sp>
      <p:sp>
        <p:nvSpPr>
          <p:cNvPr id="5" name="Footer Placeholder 4">
            <a:extLst>
              <a:ext uri="{FF2B5EF4-FFF2-40B4-BE49-F238E27FC236}">
                <a16:creationId xmlns:a16="http://schemas.microsoft.com/office/drawing/2014/main" id="{D11A26E7-ADCA-100F-DCBC-3BC49D5521E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ADB9897-74FD-0B4C-C229-97299A56A63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2381970-A140-4153-B3A9-3B9CF8B3084D}" type="slidenum">
              <a:rPr lang="en-GB" smtClean="0"/>
              <a:t>‹#›</a:t>
            </a:fld>
            <a:endParaRPr lang="en-GB"/>
          </a:p>
        </p:txBody>
      </p:sp>
    </p:spTree>
    <p:extLst>
      <p:ext uri="{BB962C8B-B14F-4D97-AF65-F5344CB8AC3E}">
        <p14:creationId xmlns:p14="http://schemas.microsoft.com/office/powerpoint/2010/main" val="4323650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9" name="Picture 28"/>
          <p:cNvPicPr>
            <a:picLocks noChangeAspect="1"/>
          </p:cNvPicPr>
          <p:nvPr/>
        </p:nvPicPr>
        <p:blipFill rotWithShape="1">
          <a:blip r:embed="rId2" cstate="print">
            <a:extLst>
              <a:ext uri="{28A0092B-C50C-407E-A947-70E740481C1C}">
                <a14:useLocalDpi xmlns:a14="http://schemas.microsoft.com/office/drawing/2010/main" val="0"/>
              </a:ext>
            </a:extLst>
          </a:blip>
          <a:srcRect b="19"/>
          <a:stretch/>
        </p:blipFill>
        <p:spPr>
          <a:xfrm>
            <a:off x="1016" y="762"/>
            <a:ext cx="9142984" cy="68572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8662" y="4071942"/>
            <a:ext cx="7344816" cy="2062103"/>
          </a:xfrm>
          <a:prstGeom prst="rect">
            <a:avLst/>
          </a:prstGeom>
          <a:noFill/>
        </p:spPr>
        <p:txBody>
          <a:bodyPr wrap="square" rtlCol="0">
            <a:spAutoFit/>
          </a:bodyPr>
          <a:lstStyle/>
          <a:p>
            <a:pPr algn="ctr"/>
            <a:r>
              <a:rPr lang="en-GB" sz="3600" dirty="0">
                <a:solidFill>
                  <a:srgbClr val="FF0000"/>
                </a:solidFill>
                <a:latin typeface="BE Marker" pitchFamily="2" charset="0"/>
              </a:rPr>
              <a:t>CREATIVE </a:t>
            </a:r>
            <a:br>
              <a:rPr lang="en-GB" sz="3600" dirty="0">
                <a:solidFill>
                  <a:srgbClr val="FF0000"/>
                </a:solidFill>
                <a:latin typeface="BE Marker" pitchFamily="2" charset="0"/>
              </a:rPr>
            </a:br>
            <a:r>
              <a:rPr lang="en-GB" sz="3600" dirty="0">
                <a:solidFill>
                  <a:srgbClr val="FF0000"/>
                </a:solidFill>
                <a:latin typeface="BE Marker" pitchFamily="2" charset="0"/>
              </a:rPr>
              <a:t>WRITING COMPETITION</a:t>
            </a:r>
          </a:p>
          <a:p>
            <a:pPr algn="ctr"/>
            <a:endParaRPr lang="en-GB" sz="2800" dirty="0">
              <a:latin typeface="BE Marker" pitchFamily="2" charset="0"/>
            </a:endParaRPr>
          </a:p>
          <a:p>
            <a:pPr algn="ctr"/>
            <a:r>
              <a:rPr lang="en-GB" sz="2800" dirty="0">
                <a:latin typeface="Geared Slab" pitchFamily="2" charset="0"/>
                <a:ea typeface="Geared Slab" pitchFamily="2" charset="0"/>
              </a:rPr>
              <a:t>CLOSING DATE: 16</a:t>
            </a:r>
            <a:r>
              <a:rPr lang="en-GB" sz="2800" baseline="30000" dirty="0">
                <a:latin typeface="Geared Slab" pitchFamily="2" charset="0"/>
                <a:ea typeface="Geared Slab" pitchFamily="2" charset="0"/>
              </a:rPr>
              <a:t>th</a:t>
            </a:r>
            <a:r>
              <a:rPr lang="en-GB" sz="2800" dirty="0">
                <a:latin typeface="Geared Slab" pitchFamily="2" charset="0"/>
                <a:ea typeface="Geared Slab" pitchFamily="2" charset="0"/>
              </a:rPr>
              <a:t> December 2022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p:blipFill>
        <p:spPr>
          <a:xfrm>
            <a:off x="1523" y="1142"/>
            <a:ext cx="9140953" cy="68557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188640"/>
            <a:ext cx="9144000" cy="6855714"/>
          </a:xfrm>
          <a:prstGeom prst="rect">
            <a:avLst/>
          </a:prstGeom>
        </p:spPr>
      </p:pic>
      <p:sp>
        <p:nvSpPr>
          <p:cNvPr id="5" name="Content Placeholder 2"/>
          <p:cNvSpPr txBox="1">
            <a:spLocks/>
          </p:cNvSpPr>
          <p:nvPr/>
        </p:nvSpPr>
        <p:spPr>
          <a:xfrm>
            <a:off x="611560" y="1697388"/>
            <a:ext cx="8229600" cy="1299564"/>
          </a:xfrm>
          <a:prstGeom prst="rect">
            <a:avLst/>
          </a:prstGeom>
        </p:spPr>
        <p:txBody>
          <a:bodyPr>
            <a:normAutofit fontScale="77500" lnSpcReduction="2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800" b="1" i="0" u="none" strike="noStrike" kern="1200" normalizeH="0" baseline="0" noProof="0" dirty="0">
                <a:ln w="18000">
                  <a:noFill/>
                  <a:prstDash val="solid"/>
                  <a:miter lim="800000"/>
                </a:ln>
                <a:uLnTx/>
                <a:uFillTx/>
                <a:latin typeface="Century Gothic" pitchFamily="34" charset="0"/>
                <a:ea typeface="Geared Slab" pitchFamily="2" charset="0"/>
                <a:cs typeface="Calibri" pitchFamily="34" charset="0"/>
              </a:rPr>
              <a:t>Today you are going to write a mini saga </a:t>
            </a:r>
            <a:br>
              <a:rPr kumimoji="0" lang="en-GB" sz="2800" b="1" i="0" u="none" strike="noStrike" kern="1200" normalizeH="0" baseline="0" noProof="0" dirty="0">
                <a:ln w="18000">
                  <a:noFill/>
                  <a:prstDash val="solid"/>
                  <a:miter lim="800000"/>
                </a:ln>
                <a:uLnTx/>
                <a:uFillTx/>
                <a:latin typeface="Century Gothic" pitchFamily="34" charset="0"/>
                <a:ea typeface="Geared Slab" pitchFamily="2" charset="0"/>
                <a:cs typeface="Calibri" pitchFamily="34" charset="0"/>
              </a:rPr>
            </a:br>
            <a:r>
              <a:rPr kumimoji="0" lang="en-GB" sz="2800" b="1" i="0" u="none" strike="noStrike" kern="1200" normalizeH="0" baseline="0" noProof="0" dirty="0">
                <a:ln w="18000">
                  <a:noFill/>
                  <a:prstDash val="solid"/>
                  <a:miter lim="800000"/>
                </a:ln>
                <a:uLnTx/>
                <a:uFillTx/>
                <a:latin typeface="Century Gothic" pitchFamily="34" charset="0"/>
                <a:ea typeface="Geared Slab" pitchFamily="2" charset="0"/>
                <a:cs typeface="Calibri" pitchFamily="34" charset="0"/>
              </a:rPr>
              <a:t>(a story told in up to 100 words) for </a:t>
            </a:r>
          </a:p>
          <a:p>
            <a:pPr marL="342900" indent="-342900" algn="ctr">
              <a:spcBef>
                <a:spcPct val="20000"/>
              </a:spcBef>
              <a:defRPr/>
            </a:pPr>
            <a:r>
              <a:rPr kumimoji="0" lang="en-GB" sz="2800" b="1" i="0" u="none" strike="noStrike" kern="1200" normalizeH="0" baseline="0" noProof="0" dirty="0">
                <a:ln w="18000">
                  <a:noFill/>
                  <a:prstDash val="solid"/>
                  <a:miter lim="800000"/>
                </a:ln>
                <a:uLnTx/>
                <a:uFillTx/>
                <a:latin typeface="Century Gothic" pitchFamily="34" charset="0"/>
                <a:ea typeface="Geared Slab" pitchFamily="2" charset="0"/>
                <a:cs typeface="Calibri" pitchFamily="34" charset="0"/>
              </a:rPr>
              <a:t>Young Writers’ The Big Green </a:t>
            </a:r>
            <a:r>
              <a:rPr lang="en-GB" sz="2800" b="1" dirty="0">
                <a:ln w="18000">
                  <a:noFill/>
                  <a:prstDash val="solid"/>
                  <a:miter lim="800000"/>
                </a:ln>
                <a:latin typeface="Century Gothic" pitchFamily="34" charset="0"/>
                <a:ea typeface="Geared Slab" pitchFamily="2" charset="0"/>
                <a:cs typeface="Calibri" pitchFamily="34" charset="0"/>
              </a:rPr>
              <a:t>Writing Machine</a:t>
            </a:r>
          </a:p>
          <a:p>
            <a:pPr marL="342900" indent="-342900" algn="ctr">
              <a:spcBef>
                <a:spcPct val="20000"/>
              </a:spcBef>
              <a:defRPr/>
            </a:pPr>
            <a:r>
              <a:rPr kumimoji="0" lang="en-GB" sz="2800" b="1" i="0" u="none" strike="noStrike" kern="1200" normalizeH="0" baseline="0" noProof="0" dirty="0">
                <a:ln w="18000">
                  <a:noFill/>
                  <a:prstDash val="solid"/>
                  <a:miter lim="800000"/>
                </a:ln>
                <a:uLnTx/>
                <a:uFillTx/>
                <a:latin typeface="Century Gothic" pitchFamily="34" charset="0"/>
                <a:ea typeface="Geared Slab" pitchFamily="2" charset="0"/>
                <a:cs typeface="Calibri" pitchFamily="34" charset="0"/>
              </a:rPr>
              <a:t>competition.</a:t>
            </a:r>
            <a:endParaRPr lang="en-GB" sz="2800" b="1" dirty="0">
              <a:ln w="18000">
                <a:noFill/>
                <a:prstDash val="solid"/>
                <a:miter lim="800000"/>
              </a:ln>
              <a:latin typeface="Century Gothic" pitchFamily="34" charset="0"/>
              <a:ea typeface="Geared Slab" pitchFamily="2" charset="0"/>
              <a:cs typeface="Calibri" pitchFamily="34" charset="0"/>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2800" b="1" i="0" u="none" strike="noStrike" kern="1200" normalizeH="0" baseline="0" noProof="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uLnTx/>
              <a:uFillTx/>
              <a:latin typeface="Century Gothic" pitchFamily="34" charset="0"/>
              <a:ea typeface="Geared Slab" pitchFamily="2" charset="0"/>
              <a:cs typeface="Calibri" pitchFamily="34" charset="0"/>
            </a:endParaRPr>
          </a:p>
        </p:txBody>
      </p:sp>
      <p:sp>
        <p:nvSpPr>
          <p:cNvPr id="6" name="Content Placeholder 2"/>
          <p:cNvSpPr txBox="1">
            <a:spLocks/>
          </p:cNvSpPr>
          <p:nvPr/>
        </p:nvSpPr>
        <p:spPr>
          <a:xfrm>
            <a:off x="1763688" y="3284984"/>
            <a:ext cx="6643734" cy="1644784"/>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500" dirty="0">
                <a:latin typeface="Tempus Sans ITC" pitchFamily="82" charset="0"/>
                <a:ea typeface="Geared Slab" pitchFamily="2" charset="0"/>
                <a:cs typeface="Arial" pitchFamily="34" charset="0"/>
              </a:rPr>
              <a:t>You could be published in a book</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500" b="0" i="0" u="none" strike="noStrike" kern="1200" cap="none" spc="0" normalizeH="0" baseline="0" noProof="0" dirty="0">
                <a:ln>
                  <a:noFill/>
                </a:ln>
                <a:solidFill>
                  <a:schemeClr val="tx1"/>
                </a:solidFill>
                <a:effectLst/>
                <a:uLnTx/>
                <a:uFillTx/>
                <a:latin typeface="Tempus Sans ITC" pitchFamily="82" charset="0"/>
                <a:ea typeface="Geared Slab" pitchFamily="2" charset="0"/>
                <a:cs typeface="Arial" pitchFamily="34" charset="0"/>
              </a:rPr>
              <a:t>You could win a creative writing </a:t>
            </a:r>
            <a:r>
              <a:rPr lang="en-GB" sz="2500" dirty="0">
                <a:latin typeface="Tempus Sans ITC" pitchFamily="82" charset="0"/>
                <a:ea typeface="Geared Slab" pitchFamily="2" charset="0"/>
                <a:cs typeface="Arial" pitchFamily="34" charset="0"/>
              </a:rPr>
              <a:t>goody bag</a:t>
            </a:r>
            <a:endParaRPr kumimoji="0" lang="en-GB" sz="2500" b="0" i="0" u="none" strike="noStrike" kern="1200" cap="none" spc="0" normalizeH="0" noProof="0" dirty="0">
              <a:ln>
                <a:noFill/>
              </a:ln>
              <a:solidFill>
                <a:schemeClr val="tx1"/>
              </a:solidFill>
              <a:effectLst/>
              <a:uLnTx/>
              <a:uFillTx/>
              <a:latin typeface="Tempus Sans ITC" pitchFamily="82" charset="0"/>
              <a:ea typeface="Geared Slab" pitchFamily="2" charset="0"/>
              <a:cs typeface="Arial" pitchFamily="34" charset="0"/>
            </a:endParaRP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r>
              <a:rPr lang="en-GB" sz="2500" baseline="0" dirty="0">
                <a:latin typeface="Tempus Sans ITC" pitchFamily="82" charset="0"/>
                <a:ea typeface="Geared Slab" pitchFamily="2" charset="0"/>
                <a:cs typeface="Arial" pitchFamily="34" charset="0"/>
              </a:rPr>
              <a:t>You could win a </a:t>
            </a:r>
            <a:r>
              <a:rPr lang="en-GB" sz="2500" dirty="0">
                <a:latin typeface="Tempus Sans ITC" pitchFamily="82" charset="0"/>
                <a:ea typeface="Geared Slab" pitchFamily="2" charset="0"/>
                <a:cs typeface="Arial" pitchFamily="34" charset="0"/>
              </a:rPr>
              <a:t>prize for your school</a:t>
            </a:r>
            <a:endParaRPr kumimoji="0" lang="en-GB" sz="2500" b="0" i="0" u="none" strike="noStrike" kern="1200" cap="none" spc="0" normalizeH="0" baseline="0" noProof="0" dirty="0">
              <a:ln>
                <a:noFill/>
              </a:ln>
              <a:solidFill>
                <a:schemeClr val="tx1"/>
              </a:solidFill>
              <a:effectLst/>
              <a:uLnTx/>
              <a:uFillTx/>
              <a:latin typeface="Tempus Sans ITC" pitchFamily="82" charset="0"/>
              <a:ea typeface="Geared Slab" pitchFamily="2"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642910" y="1357298"/>
            <a:ext cx="8229600" cy="1299564"/>
          </a:xfrm>
          <a:noFill/>
          <a:ln>
            <a:noFill/>
          </a:ln>
          <a:effectLst/>
        </p:spPr>
        <p:txBody>
          <a:bodyPr>
            <a:normAutofit/>
          </a:bodyPr>
          <a:lstStyle/>
          <a:p>
            <a:pPr>
              <a:buNone/>
            </a:pPr>
            <a:r>
              <a:rPr lang="en-GB" sz="2400" b="1" dirty="0">
                <a:ln w="18415" cmpd="sng">
                  <a:noFill/>
                  <a:prstDash val="solid"/>
                </a:ln>
                <a:latin typeface="Century Gothic" pitchFamily="34" charset="0"/>
                <a:ea typeface="Geared Slab" pitchFamily="2" charset="0"/>
              </a:rPr>
              <a:t>Success criteria for this lesson: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2332037"/>
            <a:ext cx="8229600" cy="4525963"/>
          </a:xfrm>
        </p:spPr>
        <p:txBody>
          <a:bodyPr>
            <a:normAutofit/>
          </a:bodyPr>
          <a:lstStyle/>
          <a:p>
            <a:pPr algn="ctr">
              <a:buNone/>
            </a:pPr>
            <a:r>
              <a:rPr lang="en-GB" sz="4000" dirty="0">
                <a:latin typeface="Tempus Sans ITC" pitchFamily="82" charset="0"/>
              </a:rPr>
              <a:t>Grab a pen or open Word, etc. to </a:t>
            </a:r>
          </a:p>
          <a:p>
            <a:pPr algn="ctr">
              <a:buNone/>
            </a:pPr>
            <a:r>
              <a:rPr lang="en-GB" sz="4000" dirty="0">
                <a:latin typeface="Tempus Sans ITC" pitchFamily="82" charset="0"/>
              </a:rPr>
              <a:t>make your notes...</a:t>
            </a:r>
          </a:p>
          <a:p>
            <a:pPr algn="ctr">
              <a:buNone/>
            </a:pPr>
            <a:r>
              <a:rPr lang="en-GB" sz="4000" b="1" dirty="0">
                <a:latin typeface="Tempus Sans ITC" pitchFamily="82" charset="0"/>
              </a:rPr>
              <a:t>Let’s get started!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00808"/>
            <a:ext cx="8229600" cy="1108719"/>
          </a:xfrm>
          <a:noFill/>
        </p:spPr>
        <p:txBody>
          <a:bodyPr>
            <a:normAutofit fontScale="77500" lnSpcReduction="20000"/>
          </a:bodyPr>
          <a:lstStyle/>
          <a:p>
            <a:pPr algn="ctr">
              <a:buNone/>
            </a:pPr>
            <a:r>
              <a:rPr lang="en-GB" sz="4000" dirty="0">
                <a:ln w="18415" cmpd="sng">
                  <a:noFill/>
                  <a:prstDash val="solid"/>
                </a:ln>
                <a:latin typeface="Century Gothic" pitchFamily="34" charset="0"/>
                <a:ea typeface="Geared Slab" pitchFamily="2" charset="0"/>
              </a:rPr>
              <a:t>Firstly, you’re going to watch a short video that introduces you to the activity:</a:t>
            </a:r>
          </a:p>
        </p:txBody>
      </p:sp>
      <p:sp>
        <p:nvSpPr>
          <p:cNvPr id="6" name="Content Placeholder 2"/>
          <p:cNvSpPr txBox="1">
            <a:spLocks/>
          </p:cNvSpPr>
          <p:nvPr/>
        </p:nvSpPr>
        <p:spPr>
          <a:xfrm>
            <a:off x="467544" y="2996952"/>
            <a:ext cx="8229600" cy="3168352"/>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5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endParaRPr>
          </a:p>
        </p:txBody>
      </p:sp>
      <p:pic>
        <p:nvPicPr>
          <p:cNvPr id="7" name="Picture 6" descr="A logo for a video game">
            <a:extLst>
              <a:ext uri="{FF2B5EF4-FFF2-40B4-BE49-F238E27FC236}">
                <a16:creationId xmlns:a16="http://schemas.microsoft.com/office/drawing/2014/main" id="{4B6E13EC-E656-9837-7CAC-4C4468EBC0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2599919"/>
            <a:ext cx="5205793" cy="29893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340768"/>
            <a:ext cx="8229600" cy="1108719"/>
          </a:xfrm>
          <a:noFill/>
        </p:spPr>
        <p:txBody>
          <a:bodyPr>
            <a:normAutofit/>
          </a:bodyPr>
          <a:lstStyle/>
          <a:p>
            <a:pPr algn="ctr">
              <a:buNone/>
            </a:pPr>
            <a:r>
              <a:rPr lang="en-GB" sz="3600" b="1" dirty="0">
                <a:ln w="18415" cmpd="sng">
                  <a:noFill/>
                  <a:prstDash val="solid"/>
                </a:ln>
                <a:latin typeface="Century Gothic" pitchFamily="34" charset="0"/>
                <a:ea typeface="Geared Slab" pitchFamily="2" charset="0"/>
              </a:rPr>
              <a:t>What is a Mini Saga?</a:t>
            </a:r>
          </a:p>
        </p:txBody>
      </p:sp>
      <p:sp>
        <p:nvSpPr>
          <p:cNvPr id="6" name="Content Placeholder 2"/>
          <p:cNvSpPr txBox="1">
            <a:spLocks/>
          </p:cNvSpPr>
          <p:nvPr/>
        </p:nvSpPr>
        <p:spPr>
          <a:xfrm>
            <a:off x="755576" y="2449487"/>
            <a:ext cx="8301608" cy="2635697"/>
          </a:xfrm>
          <a:prstGeom prst="rect">
            <a:avLst/>
          </a:prstGeom>
        </p:spPr>
        <p:txBody>
          <a:bodyPr vert="horz" lIns="91440" tIns="45720" rIns="91440" bIns="45720" rtlCol="0">
            <a:normAutofit fontScale="55000" lnSpcReduction="20000"/>
          </a:bodyPr>
          <a:lstStyle/>
          <a:p>
            <a:pPr marL="342900" lvl="0" indent="-342900">
              <a:spcBef>
                <a:spcPct val="20000"/>
              </a:spcBef>
              <a:buFont typeface="Arial" pitchFamily="34" charset="0"/>
              <a:buChar char="•"/>
              <a:defRPr/>
            </a:pPr>
            <a:r>
              <a:rPr lang="en-GB" sz="4500" dirty="0">
                <a:latin typeface="Century Gothic" panose="020B0502020202020204" pitchFamily="34" charset="0"/>
                <a:ea typeface="Geared Slab" pitchFamily="2" charset="0"/>
                <a:cs typeface="Arial" pitchFamily="34" charset="0"/>
              </a:rPr>
              <a:t>A mini saga is a story told in 100 words or fewer</a:t>
            </a:r>
            <a:br>
              <a:rPr lang="en-GB" sz="4500" dirty="0">
                <a:latin typeface="Century Gothic" panose="020B0502020202020204" pitchFamily="34" charset="0"/>
                <a:ea typeface="Geared Slab" pitchFamily="2" charset="0"/>
                <a:cs typeface="Arial" pitchFamily="34" charset="0"/>
              </a:rPr>
            </a:br>
            <a:endParaRPr lang="en-GB" sz="4500"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sz="4500" dirty="0">
                <a:latin typeface="Century Gothic" panose="020B0502020202020204" pitchFamily="34" charset="0"/>
                <a:ea typeface="Geared Slab" pitchFamily="2" charset="0"/>
                <a:cs typeface="Arial" pitchFamily="34" charset="0"/>
              </a:rPr>
              <a:t>It must have a beginning, middle and an end</a:t>
            </a:r>
            <a:br>
              <a:rPr lang="en-GB" sz="4500" dirty="0">
                <a:latin typeface="Century Gothic" panose="020B0502020202020204" pitchFamily="34" charset="0"/>
                <a:ea typeface="Geared Slab" pitchFamily="2" charset="0"/>
                <a:cs typeface="Arial" pitchFamily="34" charset="0"/>
              </a:rPr>
            </a:br>
            <a:endParaRPr lang="en-GB" sz="4500"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sz="4500" dirty="0">
                <a:latin typeface="Century Gothic" panose="020B0502020202020204" pitchFamily="34" charset="0"/>
                <a:ea typeface="Geared Slab" pitchFamily="2" charset="0"/>
                <a:cs typeface="Arial" pitchFamily="34" charset="0"/>
              </a:rPr>
              <a:t>It must be original – you can be inspired by </a:t>
            </a:r>
          </a:p>
          <a:p>
            <a:pPr lvl="0">
              <a:spcBef>
                <a:spcPct val="20000"/>
              </a:spcBef>
              <a:defRPr/>
            </a:pPr>
            <a:r>
              <a:rPr lang="en-GB" sz="4500" dirty="0">
                <a:latin typeface="Century Gothic" panose="020B0502020202020204" pitchFamily="34" charset="0"/>
                <a:ea typeface="Geared Slab" pitchFamily="2" charset="0"/>
                <a:cs typeface="Arial" pitchFamily="34" charset="0"/>
              </a:rPr>
              <a:t>    a story but you must make it your own</a:t>
            </a:r>
          </a:p>
          <a:p>
            <a:pPr marL="342900" marR="0" lvl="0" indent="-342900"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500" b="0" i="0" u="none" strike="noStrike" kern="1200" cap="none" spc="0" normalizeH="0" baseline="0" noProof="0" dirty="0">
              <a:ln>
                <a:noFill/>
              </a:ln>
              <a:solidFill>
                <a:schemeClr val="tx1"/>
              </a:solidFill>
              <a:effectLst/>
              <a:uLnTx/>
              <a:uFillTx/>
              <a:latin typeface="Tempus Sans ITC" pitchFamily="82" charset="0"/>
              <a:ea typeface="Geared Slab" pitchFamily="2"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052736"/>
            <a:ext cx="8229600" cy="1108719"/>
          </a:xfrm>
        </p:spPr>
        <p:txBody>
          <a:bodyPr/>
          <a:lstStyle/>
          <a:p>
            <a:pPr algn="ctr">
              <a:buNone/>
            </a:pPr>
            <a:r>
              <a:rPr lang="en-GB" b="1" dirty="0">
                <a:ln w="18415" cmpd="sng">
                  <a:noFill/>
                  <a:prstDash val="solid"/>
                </a:ln>
                <a:latin typeface="Century Gothic" pitchFamily="34" charset="0"/>
                <a:ea typeface="Geared Slab" pitchFamily="2" charset="0"/>
              </a:rPr>
              <a:t>What is a Story?</a:t>
            </a:r>
          </a:p>
        </p:txBody>
      </p:sp>
      <p:sp>
        <p:nvSpPr>
          <p:cNvPr id="6" name="Content Placeholder 2"/>
          <p:cNvSpPr txBox="1">
            <a:spLocks/>
          </p:cNvSpPr>
          <p:nvPr/>
        </p:nvSpPr>
        <p:spPr>
          <a:xfrm>
            <a:off x="755576" y="2060848"/>
            <a:ext cx="8229600" cy="3168352"/>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defRPr/>
            </a:pPr>
            <a:r>
              <a:rPr lang="en-GB" sz="2500" dirty="0">
                <a:latin typeface="Century Gothic" panose="020B0502020202020204" pitchFamily="34" charset="0"/>
                <a:ea typeface="Geared Slab" pitchFamily="2" charset="0"/>
                <a:cs typeface="Arial" pitchFamily="34" charset="0"/>
              </a:rPr>
              <a:t>Tell your teacher your favourite story or historical event</a:t>
            </a:r>
            <a:br>
              <a:rPr lang="en-GB" sz="2500" dirty="0">
                <a:latin typeface="Century Gothic" panose="020B0502020202020204" pitchFamily="34" charset="0"/>
                <a:ea typeface="Geared Slab" pitchFamily="2" charset="0"/>
                <a:cs typeface="Arial" pitchFamily="34" charset="0"/>
              </a:rPr>
            </a:br>
            <a:endParaRPr lang="en-GB" sz="2500"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sz="2500" dirty="0">
                <a:latin typeface="Century Gothic" panose="020B0502020202020204" pitchFamily="34" charset="0"/>
                <a:ea typeface="Geared Slab" pitchFamily="2" charset="0"/>
                <a:cs typeface="Arial" pitchFamily="34" charset="0"/>
              </a:rPr>
              <a:t>Your teacher will pick one</a:t>
            </a:r>
            <a:br>
              <a:rPr lang="en-GB" sz="2500" dirty="0">
                <a:latin typeface="Century Gothic" panose="020B0502020202020204" pitchFamily="34" charset="0"/>
                <a:ea typeface="Geared Slab" pitchFamily="2" charset="0"/>
                <a:cs typeface="Arial" pitchFamily="34" charset="0"/>
              </a:rPr>
            </a:br>
            <a:endParaRPr lang="en-GB" sz="2500"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sz="2500" dirty="0">
                <a:latin typeface="Century Gothic" panose="020B0502020202020204" pitchFamily="34" charset="0"/>
                <a:ea typeface="Geared Slab" pitchFamily="2" charset="0"/>
                <a:cs typeface="Arial" pitchFamily="34" charset="0"/>
              </a:rPr>
              <a:t>Can you tell your teacher what happens </a:t>
            </a:r>
          </a:p>
          <a:p>
            <a:pPr lvl="0">
              <a:spcBef>
                <a:spcPct val="20000"/>
              </a:spcBef>
              <a:defRPr/>
            </a:pPr>
            <a:r>
              <a:rPr lang="en-GB" sz="2500" dirty="0">
                <a:latin typeface="Century Gothic" panose="020B0502020202020204" pitchFamily="34" charset="0"/>
                <a:ea typeface="Geared Slab" pitchFamily="2" charset="0"/>
                <a:cs typeface="Arial" pitchFamily="34" charset="0"/>
              </a:rPr>
              <a:t>    using as few words as possible?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95536" y="667282"/>
            <a:ext cx="8229600" cy="1108719"/>
          </a:xfrm>
        </p:spPr>
        <p:txBody>
          <a:bodyPr/>
          <a:lstStyle/>
          <a:p>
            <a:pPr algn="ctr">
              <a:buNone/>
            </a:pPr>
            <a:r>
              <a:rPr lang="en-GB" b="1" dirty="0">
                <a:ln w="18415" cmpd="sng">
                  <a:noFill/>
                  <a:prstDash val="solid"/>
                </a:ln>
                <a:latin typeface="Century Gothic" pitchFamily="34" charset="0"/>
                <a:ea typeface="Geared Slab" pitchFamily="2" charset="0"/>
              </a:rPr>
              <a:t>A Story’s Structure</a:t>
            </a:r>
          </a:p>
        </p:txBody>
      </p:sp>
      <p:sp>
        <p:nvSpPr>
          <p:cNvPr id="6" name="Content Placeholder 2"/>
          <p:cNvSpPr txBox="1">
            <a:spLocks/>
          </p:cNvSpPr>
          <p:nvPr/>
        </p:nvSpPr>
        <p:spPr>
          <a:xfrm>
            <a:off x="500034" y="2285992"/>
            <a:ext cx="8229600" cy="1296144"/>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100000"/>
              </a:lnSpc>
              <a:spcBef>
                <a:spcPct val="20000"/>
              </a:spcBef>
              <a:spcAft>
                <a:spcPts val="0"/>
              </a:spcAft>
              <a:buClrTx/>
              <a:buSzTx/>
              <a:tabLst/>
              <a:defRPr/>
            </a:pPr>
            <a:endParaRPr kumimoji="0" lang="en-GB" sz="2200" b="0" i="0" u="none" strike="noStrike" kern="1200" cap="none" spc="0" normalizeH="0" baseline="0" noProof="0" dirty="0">
              <a:ln>
                <a:noFill/>
              </a:ln>
              <a:solidFill>
                <a:schemeClr val="tx1"/>
              </a:solidFill>
              <a:effectLst/>
              <a:uLnTx/>
              <a:uFillTx/>
              <a:latin typeface="Tw Cen MT" pitchFamily="34" charset="0"/>
              <a:ea typeface="Geared Slab" pitchFamily="2" charset="0"/>
              <a:cs typeface="Arial" pitchFamily="34" charset="0"/>
            </a:endParaRPr>
          </a:p>
        </p:txBody>
      </p:sp>
      <p:sp>
        <p:nvSpPr>
          <p:cNvPr id="8" name="Content Placeholder 2"/>
          <p:cNvSpPr txBox="1">
            <a:spLocks/>
          </p:cNvSpPr>
          <p:nvPr/>
        </p:nvSpPr>
        <p:spPr>
          <a:xfrm>
            <a:off x="611560" y="1556792"/>
            <a:ext cx="7572428" cy="3429024"/>
          </a:xfrm>
          <a:prstGeom prst="rect">
            <a:avLst/>
          </a:prstGeom>
        </p:spPr>
        <p:txBody>
          <a:bodyPr vert="horz" lIns="91440" tIns="45720" rIns="91440" bIns="45720" rtlCol="0">
            <a:noAutofit/>
          </a:bodyPr>
          <a:lstStyle/>
          <a:p>
            <a:pPr marL="342900" indent="-342900">
              <a:spcBef>
                <a:spcPct val="20000"/>
              </a:spcBef>
              <a:buFont typeface="Arial" pitchFamily="34" charset="0"/>
              <a:buChar char="•"/>
              <a:defRPr/>
            </a:pPr>
            <a:r>
              <a:rPr lang="en-GB" b="1" dirty="0">
                <a:latin typeface="Century Gothic" panose="020B0502020202020204" pitchFamily="34" charset="0"/>
                <a:ea typeface="Geared Slab" pitchFamily="2" charset="0"/>
                <a:cs typeface="Arial" pitchFamily="34" charset="0"/>
              </a:rPr>
              <a:t>The plot </a:t>
            </a:r>
            <a:r>
              <a:rPr lang="en-GB" dirty="0">
                <a:latin typeface="Century Gothic" panose="020B0502020202020204" pitchFamily="34" charset="0"/>
                <a:ea typeface="Geared Slab" pitchFamily="2" charset="0"/>
                <a:cs typeface="Arial" pitchFamily="34" charset="0"/>
              </a:rPr>
              <a:t>is the main events that happen in the story – you’ve just told your teacher the plot of the story you’ve been discussing</a:t>
            </a:r>
            <a:br>
              <a:rPr lang="en-GB" dirty="0">
                <a:latin typeface="Century Gothic" panose="020B0502020202020204" pitchFamily="34" charset="0"/>
                <a:ea typeface="Geared Slab" pitchFamily="2" charset="0"/>
                <a:cs typeface="Arial" pitchFamily="34" charset="0"/>
              </a:rPr>
            </a:br>
            <a:endParaRPr lang="en-GB"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b="1" dirty="0">
                <a:latin typeface="Century Gothic" panose="020B0502020202020204" pitchFamily="34" charset="0"/>
                <a:ea typeface="Geared Slab" pitchFamily="2" charset="0"/>
                <a:cs typeface="Arial" pitchFamily="34" charset="0"/>
              </a:rPr>
              <a:t>Setting</a:t>
            </a:r>
            <a:r>
              <a:rPr lang="en-GB" dirty="0">
                <a:latin typeface="Century Gothic" panose="020B0502020202020204" pitchFamily="34" charset="0"/>
                <a:ea typeface="Geared Slab" pitchFamily="2" charset="0"/>
                <a:cs typeface="Arial" pitchFamily="34" charset="0"/>
              </a:rPr>
              <a:t> – this is where the events happen, this could be in a forest, a desert, on the beach or in another country. In a mini saga, there is usually only one setting</a:t>
            </a:r>
            <a:br>
              <a:rPr lang="en-GB" dirty="0">
                <a:latin typeface="Century Gothic" panose="020B0502020202020204" pitchFamily="34" charset="0"/>
                <a:ea typeface="Geared Slab" pitchFamily="2" charset="0"/>
                <a:cs typeface="Arial" pitchFamily="34" charset="0"/>
              </a:rPr>
            </a:br>
            <a:endParaRPr lang="en-GB"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b="1" dirty="0">
                <a:latin typeface="Century Gothic" panose="020B0502020202020204" pitchFamily="34" charset="0"/>
                <a:ea typeface="Geared Slab" pitchFamily="2" charset="0"/>
                <a:cs typeface="Arial" pitchFamily="34" charset="0"/>
              </a:rPr>
              <a:t>Characters </a:t>
            </a:r>
            <a:r>
              <a:rPr lang="en-GB" dirty="0">
                <a:latin typeface="Century Gothic" panose="020B0502020202020204" pitchFamily="34" charset="0"/>
                <a:ea typeface="Geared Slab" pitchFamily="2" charset="0"/>
                <a:cs typeface="Arial" pitchFamily="34" charset="0"/>
              </a:rPr>
              <a:t>– these are the people/creatures in your story</a:t>
            </a:r>
            <a:br>
              <a:rPr lang="en-GB" dirty="0">
                <a:latin typeface="Century Gothic" panose="020B0502020202020204" pitchFamily="34" charset="0"/>
                <a:ea typeface="Geared Slab" pitchFamily="2" charset="0"/>
                <a:cs typeface="Arial" pitchFamily="34" charset="0"/>
              </a:rPr>
            </a:br>
            <a:endParaRPr lang="en-GB"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b="1" dirty="0">
                <a:latin typeface="Century Gothic" panose="020B0502020202020204" pitchFamily="34" charset="0"/>
                <a:ea typeface="Geared Slab" pitchFamily="2" charset="0"/>
                <a:cs typeface="Arial" pitchFamily="34" charset="0"/>
              </a:rPr>
              <a:t>Events</a:t>
            </a:r>
            <a:r>
              <a:rPr lang="en-GB" dirty="0">
                <a:latin typeface="Century Gothic" panose="020B0502020202020204" pitchFamily="34" charset="0"/>
                <a:ea typeface="Geared Slab" pitchFamily="2" charset="0"/>
                <a:cs typeface="Arial" pitchFamily="34" charset="0"/>
              </a:rPr>
              <a:t> – these are situations or actions that happen to </a:t>
            </a:r>
            <a:br>
              <a:rPr lang="en-GB" dirty="0">
                <a:latin typeface="Century Gothic" panose="020B0502020202020204" pitchFamily="34" charset="0"/>
                <a:ea typeface="Geared Slab" pitchFamily="2" charset="0"/>
                <a:cs typeface="Arial" pitchFamily="34" charset="0"/>
              </a:rPr>
            </a:br>
            <a:r>
              <a:rPr lang="en-GB" dirty="0">
                <a:latin typeface="Century Gothic" panose="020B0502020202020204" pitchFamily="34" charset="0"/>
                <a:ea typeface="Geared Slab" pitchFamily="2" charset="0"/>
                <a:cs typeface="Arial" pitchFamily="34" charset="0"/>
              </a:rPr>
              <a:t>move your story along, this could be someone being</a:t>
            </a:r>
            <a:br>
              <a:rPr lang="en-GB" dirty="0">
                <a:latin typeface="Century Gothic" panose="020B0502020202020204" pitchFamily="34" charset="0"/>
                <a:ea typeface="Geared Slab" pitchFamily="2" charset="0"/>
                <a:cs typeface="Arial" pitchFamily="34" charset="0"/>
              </a:rPr>
            </a:br>
            <a:r>
              <a:rPr lang="en-GB" dirty="0">
                <a:latin typeface="Century Gothic" panose="020B0502020202020204" pitchFamily="34" charset="0"/>
                <a:ea typeface="Geared Slab" pitchFamily="2" charset="0"/>
                <a:cs typeface="Arial" pitchFamily="34" charset="0"/>
              </a:rPr>
              <a:t>kidnapped, a strange visitor, making a new friend, </a:t>
            </a:r>
            <a:br>
              <a:rPr lang="en-GB" dirty="0">
                <a:latin typeface="Century Gothic" panose="020B0502020202020204" pitchFamily="34" charset="0"/>
                <a:ea typeface="Geared Slab" pitchFamily="2" charset="0"/>
                <a:cs typeface="Arial" pitchFamily="34" charset="0"/>
              </a:rPr>
            </a:br>
            <a:r>
              <a:rPr lang="en-GB" dirty="0">
                <a:latin typeface="Century Gothic" panose="020B0502020202020204" pitchFamily="34" charset="0"/>
                <a:ea typeface="Geared Slab" pitchFamily="2" charset="0"/>
                <a:cs typeface="Arial" pitchFamily="34" charset="0"/>
              </a:rPr>
              <a:t>meeting a hero, etc.</a:t>
            </a:r>
          </a:p>
          <a:p>
            <a:pPr marL="342900" lvl="0" indent="-342900">
              <a:spcBef>
                <a:spcPct val="20000"/>
              </a:spcBef>
              <a:defRPr/>
            </a:pPr>
            <a:endParaRPr lang="en-GB" sz="2200" dirty="0">
              <a:latin typeface="Tempus Sans ITC" pitchFamily="82" charset="0"/>
              <a:ea typeface="Geared Slab" pitchFamily="2" charset="0"/>
              <a:cs typeface="Arial" pitchFamily="34" charset="0"/>
            </a:endParaRPr>
          </a:p>
          <a:p>
            <a:pPr marL="342900" marR="0" lvl="0" indent="-342900" defTabSz="914400" rtl="0" eaLnBrk="1" fontAlgn="auto" latinLnBrk="0" hangingPunct="1">
              <a:lnSpc>
                <a:spcPct val="100000"/>
              </a:lnSpc>
              <a:spcBef>
                <a:spcPct val="20000"/>
              </a:spcBef>
              <a:spcAft>
                <a:spcPts val="0"/>
              </a:spcAft>
              <a:buClrTx/>
              <a:buSzTx/>
              <a:tabLst/>
              <a:defRPr/>
            </a:pPr>
            <a:endParaRPr lang="en-GB" sz="2200" dirty="0">
              <a:latin typeface="Tempus Sans ITC" pitchFamily="82" charset="0"/>
              <a:ea typeface="Geared Slab" pitchFamily="2"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7225" y="1622210"/>
            <a:ext cx="7500989" cy="3477875"/>
          </a:xfrm>
          <a:prstGeom prst="rect">
            <a:avLst/>
          </a:prstGeom>
          <a:noFill/>
        </p:spPr>
        <p:txBody>
          <a:bodyPr wrap="square" rtlCol="0">
            <a:spAutoFit/>
          </a:bodyPr>
          <a:lstStyle/>
          <a:p>
            <a:pPr marL="342900" lvl="0" indent="-342900">
              <a:spcBef>
                <a:spcPts val="1800"/>
              </a:spcBef>
              <a:defRPr/>
            </a:pPr>
            <a:r>
              <a:rPr lang="en-GB" sz="2000" dirty="0">
                <a:latin typeface="Century Gothic" panose="020B0502020202020204" pitchFamily="34" charset="0"/>
                <a:ea typeface="Geared Slab" pitchFamily="2" charset="0"/>
                <a:cs typeface="Arial" pitchFamily="34" charset="0"/>
              </a:rPr>
              <a:t>Stories also need:</a:t>
            </a:r>
          </a:p>
          <a:p>
            <a:pPr marL="342900" lvl="0" indent="-342900">
              <a:spcBef>
                <a:spcPts val="18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A beginning – action, dialogue or description to open your story</a:t>
            </a:r>
          </a:p>
          <a:p>
            <a:pPr marL="342900" lvl="0" indent="-342900">
              <a:spcBef>
                <a:spcPts val="18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A middle – an event to move the story along</a:t>
            </a:r>
          </a:p>
          <a:p>
            <a:pPr marL="342900" lvl="0" indent="-342900">
              <a:spcBef>
                <a:spcPts val="18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An ending -  tie up loose ends or end on a </a:t>
            </a:r>
            <a:r>
              <a:rPr lang="en-GB" sz="2000" dirty="0" err="1">
                <a:latin typeface="Century Gothic" panose="020B0502020202020204" pitchFamily="34" charset="0"/>
                <a:ea typeface="Geared Slab" pitchFamily="2" charset="0"/>
                <a:cs typeface="Arial" pitchFamily="34" charset="0"/>
              </a:rPr>
              <a:t>cliffhanger</a:t>
            </a:r>
            <a:endParaRPr lang="en-GB" sz="2000" dirty="0">
              <a:latin typeface="Century Gothic" panose="020B0502020202020204" pitchFamily="34" charset="0"/>
              <a:ea typeface="Geared Slab" pitchFamily="2" charset="0"/>
              <a:cs typeface="Arial" pitchFamily="34" charset="0"/>
            </a:endParaRPr>
          </a:p>
          <a:p>
            <a:pPr indent="-342900" defTabSz="0">
              <a:spcBef>
                <a:spcPts val="1800"/>
              </a:spcBef>
            </a:pPr>
            <a:r>
              <a:rPr lang="en-GB" sz="2000" dirty="0">
                <a:latin typeface="Century Gothic" panose="020B0502020202020204" pitchFamily="34" charset="0"/>
                <a:ea typeface="Geared Slab" pitchFamily="2" charset="0"/>
                <a:cs typeface="Arial" pitchFamily="34" charset="0"/>
              </a:rPr>
              <a:t>Remember, a mini saga uses up to</a:t>
            </a:r>
            <a:r>
              <a:rPr lang="en-GB" sz="2000" spc="-300" dirty="0">
                <a:latin typeface="Century Gothic" panose="020B0502020202020204" pitchFamily="34" charset="0"/>
                <a:ea typeface="Geared Slab" pitchFamily="2" charset="0"/>
                <a:cs typeface="Arial" pitchFamily="34" charset="0"/>
              </a:rPr>
              <a:t> </a:t>
            </a:r>
            <a:r>
              <a:rPr lang="en-GB" sz="2000" dirty="0">
                <a:latin typeface="Century Gothic" panose="020B0502020202020204" pitchFamily="34" charset="0"/>
                <a:ea typeface="Geared Slab" pitchFamily="2" charset="0"/>
                <a:cs typeface="Arial" pitchFamily="34" charset="0"/>
              </a:rPr>
              <a:t>100 words, which means you only have one or two sentences each for the beginning, the middle and the 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971600" y="1902619"/>
            <a:ext cx="6666566" cy="3024336"/>
          </a:xfrm>
          <a:prstGeom prst="rect">
            <a:avLst/>
          </a:prstGeom>
        </p:spPr>
        <p:txBody>
          <a:bodyPr vert="horz" lIns="91440" tIns="45720" rIns="91440" bIns="45720" rtlCol="0">
            <a:noAutofit/>
          </a:bodyPr>
          <a:lstStyle/>
          <a:p>
            <a:pPr marL="342900" lvl="0" indent="-342900">
              <a:spcBef>
                <a:spcPct val="200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Earlier in the lesson you told your teacher a story’s plot in as few words as possible</a:t>
            </a:r>
            <a:br>
              <a:rPr lang="en-GB" sz="2000" dirty="0">
                <a:latin typeface="Century Gothic" panose="020B0502020202020204" pitchFamily="34" charset="0"/>
                <a:ea typeface="Geared Slab" pitchFamily="2" charset="0"/>
                <a:cs typeface="Arial" pitchFamily="34" charset="0"/>
              </a:rPr>
            </a:br>
            <a:endParaRPr lang="en-GB" sz="2000"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Now it’s time to see if, as a class, you can summarise the story in 100 words...</a:t>
            </a:r>
            <a:br>
              <a:rPr lang="en-GB" sz="2000" dirty="0">
                <a:latin typeface="Century Gothic" panose="020B0502020202020204" pitchFamily="34" charset="0"/>
                <a:ea typeface="Geared Slab" pitchFamily="2" charset="0"/>
                <a:cs typeface="Arial" pitchFamily="34" charset="0"/>
              </a:rPr>
            </a:br>
            <a:endParaRPr lang="en-GB" sz="2000"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Your teacher will make notes on the board</a:t>
            </a:r>
            <a:br>
              <a:rPr lang="en-GB" sz="2000" dirty="0">
                <a:latin typeface="Century Gothic" panose="020B0502020202020204" pitchFamily="34" charset="0"/>
                <a:ea typeface="Geared Slab" pitchFamily="2" charset="0"/>
                <a:cs typeface="Arial" pitchFamily="34" charset="0"/>
              </a:rPr>
            </a:br>
            <a:endParaRPr lang="en-GB" sz="2000"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Once you have all the key events on the board, you can then work together to write a class mini saga. </a:t>
            </a:r>
            <a:br>
              <a:rPr lang="en-GB" sz="2000" dirty="0">
                <a:latin typeface="Century Gothic" panose="020B0502020202020204" pitchFamily="34" charset="0"/>
                <a:ea typeface="Geared Slab" pitchFamily="2" charset="0"/>
                <a:cs typeface="Arial" pitchFamily="34" charset="0"/>
              </a:rPr>
            </a:br>
            <a:r>
              <a:rPr lang="en-GB" sz="2000" dirty="0">
                <a:latin typeface="Century Gothic" panose="020B0502020202020204" pitchFamily="34" charset="0"/>
                <a:ea typeface="Geared Slab" pitchFamily="2" charset="0"/>
                <a:cs typeface="Arial" pitchFamily="34" charset="0"/>
              </a:rPr>
              <a:t>(See our tips on the next slide to help you!)</a:t>
            </a:r>
          </a:p>
          <a:p>
            <a:pPr marR="0" lvl="0" defTabSz="914400" rtl="0" eaLnBrk="1" fontAlgn="auto" latinLnBrk="0" hangingPunct="1">
              <a:lnSpc>
                <a:spcPct val="100000"/>
              </a:lnSpc>
              <a:spcBef>
                <a:spcPts val="1800"/>
              </a:spcBef>
              <a:spcAft>
                <a:spcPts val="0"/>
              </a:spcAft>
              <a:buClrTx/>
              <a:buSzTx/>
              <a:tabLst/>
              <a:defRPr/>
            </a:pPr>
            <a:endParaRPr kumimoji="0" lang="en-GB" sz="2400" b="0" i="0" u="none" strike="noStrike" kern="1200" cap="none" spc="0" normalizeH="0" baseline="0" noProof="0" dirty="0">
              <a:ln>
                <a:noFill/>
              </a:ln>
              <a:solidFill>
                <a:schemeClr val="tx1"/>
              </a:solidFill>
              <a:effectLst/>
              <a:uLnTx/>
              <a:uFillTx/>
              <a:latin typeface="Tempus Sans ITC" pitchFamily="82" charset="0"/>
              <a:ea typeface="Geared Slab" pitchFamily="2" charset="0"/>
              <a:cs typeface="Arial" pitchFamily="34" charset="0"/>
            </a:endParaRPr>
          </a:p>
        </p:txBody>
      </p:sp>
      <p:sp>
        <p:nvSpPr>
          <p:cNvPr id="5" name="Content Placeholder 2"/>
          <p:cNvSpPr>
            <a:spLocks noGrp="1"/>
          </p:cNvSpPr>
          <p:nvPr>
            <p:ph idx="1"/>
          </p:nvPr>
        </p:nvSpPr>
        <p:spPr>
          <a:xfrm>
            <a:off x="457200" y="802938"/>
            <a:ext cx="8229600" cy="1108719"/>
          </a:xfrm>
        </p:spPr>
        <p:txBody>
          <a:bodyPr/>
          <a:lstStyle/>
          <a:p>
            <a:pPr algn="ctr">
              <a:buNone/>
            </a:pPr>
            <a:r>
              <a:rPr lang="en-GB" b="1" dirty="0">
                <a:ln w="18415" cmpd="sng">
                  <a:noFill/>
                  <a:prstDash val="solid"/>
                </a:ln>
                <a:latin typeface="Century Gothic" pitchFamily="34" charset="0"/>
                <a:ea typeface="Geared Slab" pitchFamily="2" charset="0"/>
              </a:rPr>
              <a:t>Identifying Key Events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223628" y="1628800"/>
            <a:ext cx="6696744" cy="4929222"/>
          </a:xfrm>
          <a:prstGeom prst="rect">
            <a:avLst/>
          </a:prstGeom>
        </p:spPr>
        <p:txBody>
          <a:bodyPr vert="horz" lIns="91440" tIns="45720" rIns="91440" bIns="45720" rtlCol="0">
            <a:noAutofit/>
          </a:bodyPr>
          <a:lstStyle/>
          <a:p>
            <a:pPr marL="342900" lvl="0" indent="-342900">
              <a:spcBef>
                <a:spcPct val="20000"/>
              </a:spcBef>
              <a:buFont typeface="Arial" pitchFamily="34" charset="0"/>
              <a:buChar char="•"/>
              <a:defRPr/>
            </a:pPr>
            <a:r>
              <a:rPr lang="en-GB" dirty="0">
                <a:latin typeface="Century Gothic" panose="020B0502020202020204" pitchFamily="34" charset="0"/>
                <a:ea typeface="Geared Slab" pitchFamily="2" charset="0"/>
                <a:cs typeface="Arial" pitchFamily="34" charset="0"/>
              </a:rPr>
              <a:t>Be brutal – cut out any unnecessary words – do we need to know the building was high or the trees were green or that the main character likes eggs on toast for breakfast? If it’s not crucial edit it out!</a:t>
            </a:r>
            <a:br>
              <a:rPr lang="en-GB" dirty="0">
                <a:latin typeface="Century Gothic" panose="020B0502020202020204" pitchFamily="34" charset="0"/>
                <a:ea typeface="Geared Slab" pitchFamily="2" charset="0"/>
                <a:cs typeface="Arial" pitchFamily="34" charset="0"/>
              </a:rPr>
            </a:br>
            <a:endParaRPr lang="en-GB"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dirty="0">
                <a:latin typeface="Century Gothic" panose="020B0502020202020204" pitchFamily="34" charset="0"/>
                <a:ea typeface="Geared Slab" pitchFamily="2" charset="0"/>
                <a:cs typeface="Arial" pitchFamily="34" charset="0"/>
              </a:rPr>
              <a:t>Use ellipses (...) to suggest tension, excitement, mystery or danger</a:t>
            </a:r>
            <a:br>
              <a:rPr lang="en-GB" dirty="0">
                <a:latin typeface="Century Gothic" panose="020B0502020202020204" pitchFamily="34" charset="0"/>
                <a:ea typeface="Geared Slab" pitchFamily="2" charset="0"/>
                <a:cs typeface="Arial" pitchFamily="34" charset="0"/>
              </a:rPr>
            </a:br>
            <a:endParaRPr lang="en-GB"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dirty="0">
                <a:latin typeface="Century Gothic" panose="020B0502020202020204" pitchFamily="34" charset="0"/>
                <a:ea typeface="Geared Slab" pitchFamily="2" charset="0"/>
                <a:cs typeface="Arial" pitchFamily="34" charset="0"/>
              </a:rPr>
              <a:t>Abbreviate words – ‘it is’ becomes ‘it’s’ / ‘you are’ become ‘you’re’, etc.</a:t>
            </a:r>
            <a:br>
              <a:rPr lang="en-GB" dirty="0">
                <a:latin typeface="Century Gothic" panose="020B0502020202020204" pitchFamily="34" charset="0"/>
                <a:ea typeface="Geared Slab" pitchFamily="2" charset="0"/>
                <a:cs typeface="Arial" pitchFamily="34" charset="0"/>
              </a:rPr>
            </a:br>
            <a:endParaRPr lang="en-GB" dirty="0">
              <a:latin typeface="Century Gothic" panose="020B0502020202020204" pitchFamily="34" charset="0"/>
              <a:ea typeface="Geared Slab" pitchFamily="2" charset="0"/>
              <a:cs typeface="Arial" pitchFamily="34" charset="0"/>
            </a:endParaRPr>
          </a:p>
          <a:p>
            <a:pPr marL="342900" lvl="0" indent="-342900">
              <a:spcBef>
                <a:spcPct val="20000"/>
              </a:spcBef>
              <a:buFont typeface="Arial" pitchFamily="34" charset="0"/>
              <a:buChar char="•"/>
              <a:defRPr/>
            </a:pPr>
            <a:r>
              <a:rPr lang="en-GB" dirty="0">
                <a:latin typeface="Century Gothic" panose="020B0502020202020204" pitchFamily="34" charset="0"/>
                <a:ea typeface="Geared Slab" pitchFamily="2" charset="0"/>
                <a:cs typeface="Arial" pitchFamily="34" charset="0"/>
              </a:rPr>
              <a:t>You don’t have to get exactly 100 words, it can be fewer as long as you don’t go over!</a:t>
            </a:r>
          </a:p>
        </p:txBody>
      </p:sp>
      <p:sp>
        <p:nvSpPr>
          <p:cNvPr id="3" name="Rectangle 2"/>
          <p:cNvSpPr/>
          <p:nvPr/>
        </p:nvSpPr>
        <p:spPr>
          <a:xfrm>
            <a:off x="3813987" y="548680"/>
            <a:ext cx="997389" cy="646331"/>
          </a:xfrm>
          <a:prstGeom prst="rect">
            <a:avLst/>
          </a:prstGeom>
        </p:spPr>
        <p:txBody>
          <a:bodyPr wrap="none">
            <a:spAutoFit/>
          </a:bodyPr>
          <a:lstStyle/>
          <a:p>
            <a:pPr algn="ctr">
              <a:buNone/>
            </a:pPr>
            <a:r>
              <a:rPr lang="en-GB" sz="3600" b="1" dirty="0">
                <a:ln w="18415" cmpd="sng">
                  <a:noFill/>
                  <a:prstDash val="solid"/>
                </a:ln>
                <a:latin typeface="Century Gothic" pitchFamily="34" charset="0"/>
                <a:ea typeface="Geared Slab" pitchFamily="2" charset="0"/>
              </a:rPr>
              <a:t>Tips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755576" y="1484784"/>
            <a:ext cx="8001056" cy="4929222"/>
          </a:xfrm>
          <a:prstGeom prst="rect">
            <a:avLst/>
          </a:prstGeom>
        </p:spPr>
        <p:txBody>
          <a:bodyPr vert="horz" lIns="91440" tIns="45720" rIns="91440" bIns="45720" rtlCol="0">
            <a:noAutofit/>
          </a:bodyPr>
          <a:lstStyle/>
          <a:p>
            <a:pPr marL="342900" lvl="0" indent="-342900">
              <a:lnSpc>
                <a:spcPct val="150000"/>
              </a:lnSpc>
              <a:spcBef>
                <a:spcPct val="200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Your teacher will read your class mini saga to you</a:t>
            </a:r>
          </a:p>
          <a:p>
            <a:pPr marL="342900" lvl="0" indent="-342900">
              <a:lnSpc>
                <a:spcPct val="150000"/>
              </a:lnSpc>
              <a:spcBef>
                <a:spcPct val="200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Is there anything missing?</a:t>
            </a:r>
          </a:p>
          <a:p>
            <a:pPr marL="342900" lvl="0" indent="-342900">
              <a:lnSpc>
                <a:spcPct val="150000"/>
              </a:lnSpc>
              <a:spcBef>
                <a:spcPct val="200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Is there anything you want to change?</a:t>
            </a:r>
          </a:p>
          <a:p>
            <a:pPr marL="342900" lvl="0" indent="-342900">
              <a:lnSpc>
                <a:spcPct val="150000"/>
              </a:lnSpc>
              <a:spcBef>
                <a:spcPct val="20000"/>
              </a:spcBef>
              <a:buFont typeface="Arial" pitchFamily="34" charset="0"/>
              <a:buChar char="•"/>
              <a:defRPr/>
            </a:pPr>
            <a:r>
              <a:rPr lang="en-GB" sz="2000" dirty="0">
                <a:latin typeface="Century Gothic" panose="020B0502020202020204" pitchFamily="34" charset="0"/>
                <a:ea typeface="Geared Slab" pitchFamily="2" charset="0"/>
                <a:cs typeface="Arial" pitchFamily="34" charset="0"/>
              </a:rPr>
              <a:t>Move words/lines around, add in or remove words, add in punctuation and when you are happy with it, count the words... If it’s over 100, see where you can abbreviate or edit words out.</a:t>
            </a:r>
          </a:p>
          <a:p>
            <a:pPr lvl="0" algn="ctr">
              <a:lnSpc>
                <a:spcPct val="150000"/>
              </a:lnSpc>
              <a:spcBef>
                <a:spcPct val="20000"/>
              </a:spcBef>
              <a:defRPr/>
            </a:pPr>
            <a:r>
              <a:rPr lang="en-GB" sz="2000" b="1" dirty="0">
                <a:latin typeface="Century Gothic" panose="020B0502020202020204" pitchFamily="34" charset="0"/>
                <a:ea typeface="Geared Slab" pitchFamily="2" charset="0"/>
                <a:cs typeface="Arial" pitchFamily="34" charset="0"/>
              </a:rPr>
              <a:t>Congratulations, you’ve written a mini saga!</a:t>
            </a:r>
            <a:br>
              <a:rPr lang="en-GB" sz="2000" b="1" dirty="0">
                <a:latin typeface="Century Gothic" panose="020B0502020202020204" pitchFamily="34" charset="0"/>
                <a:ea typeface="Geared Slab" pitchFamily="2" charset="0"/>
                <a:cs typeface="Arial" pitchFamily="34" charset="0"/>
              </a:rPr>
            </a:br>
            <a:r>
              <a:rPr lang="en-GB" sz="2000" b="1" dirty="0">
                <a:latin typeface="Century Gothic" panose="020B0502020202020204" pitchFamily="34" charset="0"/>
                <a:ea typeface="Geared Slab" pitchFamily="2" charset="0"/>
                <a:cs typeface="Arial" pitchFamily="34" charset="0"/>
              </a:rPr>
              <a:t>Now it’s time to try writing your own...</a:t>
            </a:r>
          </a:p>
        </p:txBody>
      </p:sp>
      <p:sp>
        <p:nvSpPr>
          <p:cNvPr id="3" name="Rectangle 2"/>
          <p:cNvSpPr/>
          <p:nvPr/>
        </p:nvSpPr>
        <p:spPr>
          <a:xfrm>
            <a:off x="3730263" y="692696"/>
            <a:ext cx="1683474" cy="646331"/>
          </a:xfrm>
          <a:prstGeom prst="rect">
            <a:avLst/>
          </a:prstGeom>
        </p:spPr>
        <p:txBody>
          <a:bodyPr wrap="none">
            <a:spAutoFit/>
          </a:bodyPr>
          <a:lstStyle/>
          <a:p>
            <a:pPr algn="ctr">
              <a:buNone/>
            </a:pPr>
            <a:r>
              <a:rPr lang="en-GB" sz="3600" b="1" dirty="0">
                <a:ln w="18415" cmpd="sng">
                  <a:noFill/>
                  <a:prstDash val="solid"/>
                </a:ln>
                <a:latin typeface="Century Gothic" pitchFamily="34" charset="0"/>
                <a:ea typeface="Geared Slab" pitchFamily="2" charset="0"/>
              </a:rPr>
              <a:t>Editing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27584" y="1700808"/>
            <a:ext cx="8001056" cy="4929222"/>
          </a:xfrm>
          <a:prstGeom prst="rect">
            <a:avLst/>
          </a:prstGeom>
        </p:spPr>
        <p:txBody>
          <a:bodyPr vert="horz" lIns="91440" tIns="45720" rIns="91440" bIns="45720" rtlCol="0">
            <a:noAutofit/>
          </a:bodyPr>
          <a:lstStyle/>
          <a:p>
            <a:r>
              <a:rPr lang="en-GB" sz="2000" dirty="0">
                <a:latin typeface="Century Gothic" panose="020B0502020202020204" pitchFamily="34" charset="0"/>
                <a:cs typeface="Arial" pitchFamily="34" charset="0"/>
              </a:rPr>
              <a:t>It’s time to think about the 5 Ws: who, what, where, why and when –  these will help you draft a rough plot of your story. </a:t>
            </a:r>
          </a:p>
          <a:p>
            <a:pPr lvl="0"/>
            <a:r>
              <a:rPr lang="en-GB" sz="2000" dirty="0">
                <a:latin typeface="Century Gothic" panose="020B0502020202020204" pitchFamily="34" charset="0"/>
                <a:cs typeface="Arial" pitchFamily="34" charset="0"/>
              </a:rPr>
              <a:t>Your teacher may give you a person or time to write about, </a:t>
            </a:r>
          </a:p>
          <a:p>
            <a:pPr lvl="0"/>
            <a:r>
              <a:rPr lang="en-GB" sz="2000" dirty="0">
                <a:latin typeface="Century Gothic" panose="020B0502020202020204" pitchFamily="34" charset="0"/>
                <a:cs typeface="Arial" pitchFamily="34" charset="0"/>
              </a:rPr>
              <a:t>or if not, you can use our idea generator to help you.</a:t>
            </a:r>
            <a:endParaRPr lang="en-GB" sz="2000" dirty="0">
              <a:latin typeface="Century Gothic" panose="020B0502020202020204" pitchFamily="34" charset="0"/>
              <a:ea typeface="Geared Slab" pitchFamily="2" charset="0"/>
              <a:cs typeface="Arial" pitchFamily="34" charset="0"/>
            </a:endParaRPr>
          </a:p>
          <a:p>
            <a:endParaRPr lang="en-GB" sz="2000" dirty="0">
              <a:latin typeface="Century Gothic" panose="020B0502020202020204" pitchFamily="34" charset="0"/>
              <a:cs typeface="Arial" pitchFamily="34" charset="0"/>
            </a:endParaRPr>
          </a:p>
          <a:p>
            <a:r>
              <a:rPr lang="en-GB" sz="2000" b="1" dirty="0">
                <a:latin typeface="Century Gothic" panose="020B0502020202020204" pitchFamily="34" charset="0"/>
                <a:cs typeface="Arial" pitchFamily="34" charset="0"/>
              </a:rPr>
              <a:t>Who: </a:t>
            </a:r>
          </a:p>
          <a:p>
            <a:r>
              <a:rPr lang="en-GB" sz="2000" dirty="0">
                <a:latin typeface="Century Gothic" panose="020B0502020202020204" pitchFamily="34" charset="0"/>
                <a:cs typeface="Arial" pitchFamily="34" charset="0"/>
              </a:rPr>
              <a:t>Who features in your story – just your main character or anyone else? Are they good or bad? Don’t add in too many characters as you only have 100 words to write your story in!</a:t>
            </a:r>
          </a:p>
          <a:p>
            <a:endParaRPr lang="en-GB" sz="2000" dirty="0">
              <a:latin typeface="Century Gothic" panose="020B0502020202020204" pitchFamily="34" charset="0"/>
              <a:cs typeface="Arial" pitchFamily="34" charset="0"/>
            </a:endParaRPr>
          </a:p>
          <a:p>
            <a:r>
              <a:rPr lang="en-GB" sz="2000" b="1" dirty="0">
                <a:latin typeface="Century Gothic" panose="020B0502020202020204" pitchFamily="34" charset="0"/>
                <a:cs typeface="Arial" pitchFamily="34" charset="0"/>
              </a:rPr>
              <a:t>Where and When: </a:t>
            </a:r>
            <a:br>
              <a:rPr lang="en-GB" sz="2000" dirty="0">
                <a:latin typeface="Century Gothic" panose="020B0502020202020204" pitchFamily="34" charset="0"/>
                <a:cs typeface="Arial" pitchFamily="34" charset="0"/>
              </a:rPr>
            </a:br>
            <a:r>
              <a:rPr lang="en-GB" sz="2000" dirty="0">
                <a:latin typeface="Century Gothic" panose="020B0502020202020204" pitchFamily="34" charset="0"/>
                <a:cs typeface="Arial" pitchFamily="34" charset="0"/>
              </a:rPr>
              <a:t>Where and when is the story set? </a:t>
            </a:r>
          </a:p>
        </p:txBody>
      </p:sp>
      <p:sp>
        <p:nvSpPr>
          <p:cNvPr id="3" name="Rectangle 2"/>
          <p:cNvSpPr/>
          <p:nvPr/>
        </p:nvSpPr>
        <p:spPr>
          <a:xfrm>
            <a:off x="3419872" y="836712"/>
            <a:ext cx="2087430" cy="646331"/>
          </a:xfrm>
          <a:prstGeom prst="rect">
            <a:avLst/>
          </a:prstGeom>
        </p:spPr>
        <p:txBody>
          <a:bodyPr wrap="none">
            <a:spAutoFit/>
          </a:bodyPr>
          <a:lstStyle/>
          <a:p>
            <a:pPr algn="ctr">
              <a:buNone/>
            </a:pPr>
            <a:r>
              <a:rPr lang="en-GB" sz="3600" b="1" dirty="0">
                <a:ln w="18415" cmpd="sng">
                  <a:noFill/>
                  <a:prstDash val="solid"/>
                </a:ln>
                <a:latin typeface="Century Gothic" pitchFamily="34" charset="0"/>
                <a:ea typeface="Geared Slab" pitchFamily="2" charset="0"/>
              </a:rPr>
              <a:t>The 5 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755576" y="1412776"/>
            <a:ext cx="7272808" cy="5643602"/>
          </a:xfrm>
          <a:prstGeom prst="rect">
            <a:avLst/>
          </a:prstGeom>
        </p:spPr>
        <p:txBody>
          <a:bodyPr vert="horz" lIns="91440" tIns="45720" rIns="91440" bIns="45720" rtlCol="0">
            <a:noAutofit/>
          </a:bodyPr>
          <a:lstStyle/>
          <a:p>
            <a:r>
              <a:rPr lang="en-GB" b="1" dirty="0">
                <a:latin typeface="Century Gothic" panose="020B0502020202020204" pitchFamily="34" charset="0"/>
              </a:rPr>
              <a:t>What: </a:t>
            </a:r>
          </a:p>
          <a:p>
            <a:endParaRPr lang="en-GB" sz="1050" b="1" dirty="0">
              <a:latin typeface="Century Gothic" panose="020B0502020202020204" pitchFamily="34" charset="0"/>
            </a:endParaRPr>
          </a:p>
          <a:p>
            <a:pPr marL="285750" indent="-285750">
              <a:buFont typeface="Arial" panose="020B0604020202020204" pitchFamily="34" charset="0"/>
              <a:buChar char="•"/>
            </a:pPr>
            <a:r>
              <a:rPr lang="en-GB" dirty="0">
                <a:latin typeface="Century Gothic" panose="020B0502020202020204" pitchFamily="34" charset="0"/>
              </a:rPr>
              <a:t>What happens to your character? </a:t>
            </a:r>
          </a:p>
          <a:p>
            <a:pPr marL="285750" indent="-285750">
              <a:buFont typeface="Arial" panose="020B0604020202020204" pitchFamily="34" charset="0"/>
              <a:buChar char="•"/>
            </a:pPr>
            <a:r>
              <a:rPr lang="en-GB" dirty="0">
                <a:latin typeface="Century Gothic" panose="020B0502020202020204" pitchFamily="34" charset="0"/>
              </a:rPr>
              <a:t>Every story needs an event or conflict to move the plot along. </a:t>
            </a:r>
          </a:p>
          <a:p>
            <a:pPr marL="285750" indent="-285750">
              <a:buFont typeface="Arial" panose="020B0604020202020204" pitchFamily="34" charset="0"/>
              <a:buChar char="•"/>
            </a:pPr>
            <a:r>
              <a:rPr lang="en-GB" dirty="0">
                <a:latin typeface="Century Gothic" panose="020B0502020202020204" pitchFamily="34" charset="0"/>
              </a:rPr>
              <a:t>Does your character save the day, have a problem or dilemma? </a:t>
            </a:r>
          </a:p>
          <a:p>
            <a:pPr marL="285750" indent="-285750">
              <a:buFont typeface="Arial" panose="020B0604020202020204" pitchFamily="34" charset="0"/>
              <a:buChar char="•"/>
            </a:pPr>
            <a:r>
              <a:rPr lang="en-GB" dirty="0">
                <a:latin typeface="Century Gothic" panose="020B0502020202020204" pitchFamily="34" charset="0"/>
              </a:rPr>
              <a:t>Do they cause the problem or help to fix it? </a:t>
            </a:r>
          </a:p>
          <a:p>
            <a:pPr marL="285750" indent="-285750">
              <a:buFont typeface="Arial" panose="020B0604020202020204" pitchFamily="34" charset="0"/>
              <a:buChar char="•"/>
            </a:pPr>
            <a:r>
              <a:rPr lang="en-GB" dirty="0">
                <a:latin typeface="Century Gothic" panose="020B0502020202020204" pitchFamily="34" charset="0"/>
              </a:rPr>
              <a:t>What will you choose?</a:t>
            </a:r>
          </a:p>
          <a:p>
            <a:endParaRPr lang="en-GB" dirty="0">
              <a:latin typeface="Century Gothic" panose="020B0502020202020204" pitchFamily="34" charset="0"/>
            </a:endParaRPr>
          </a:p>
          <a:p>
            <a:r>
              <a:rPr lang="en-GB" b="1" dirty="0">
                <a:latin typeface="Century Gothic" panose="020B0502020202020204" pitchFamily="34" charset="0"/>
              </a:rPr>
              <a:t>Why: </a:t>
            </a:r>
          </a:p>
          <a:p>
            <a:endParaRPr lang="en-GB" sz="1000" b="1" dirty="0">
              <a:latin typeface="Century Gothic" panose="020B0502020202020204" pitchFamily="34" charset="0"/>
            </a:endParaRPr>
          </a:p>
          <a:p>
            <a:pPr marL="285750" indent="-285750">
              <a:buFont typeface="Arial" panose="020B0604020202020204" pitchFamily="34" charset="0"/>
              <a:buChar char="•"/>
            </a:pPr>
            <a:r>
              <a:rPr lang="en-GB" dirty="0">
                <a:latin typeface="Century Gothic" panose="020B0502020202020204" pitchFamily="34" charset="0"/>
              </a:rPr>
              <a:t>Why does the event or conflict happen? </a:t>
            </a:r>
          </a:p>
          <a:p>
            <a:pPr marL="285750" indent="-285750">
              <a:buFont typeface="Arial" panose="020B0604020202020204" pitchFamily="34" charset="0"/>
              <a:buChar char="•"/>
            </a:pPr>
            <a:r>
              <a:rPr lang="en-GB" dirty="0">
                <a:latin typeface="Century Gothic" panose="020B0502020202020204" pitchFamily="34" charset="0"/>
              </a:rPr>
              <a:t>Why does your character behave the way they do? </a:t>
            </a:r>
          </a:p>
          <a:p>
            <a:pPr marL="285750" indent="-285750">
              <a:buFont typeface="Arial" panose="020B0604020202020204" pitchFamily="34" charset="0"/>
              <a:buChar char="•"/>
            </a:pPr>
            <a:r>
              <a:rPr lang="en-GB" dirty="0">
                <a:latin typeface="Century Gothic" panose="020B0502020202020204" pitchFamily="34" charset="0"/>
              </a:rPr>
              <a:t>Are they in the wrong place at the wrong time? </a:t>
            </a:r>
          </a:p>
          <a:p>
            <a:pPr marL="285750" indent="-285750">
              <a:buFont typeface="Arial" panose="020B0604020202020204" pitchFamily="34" charset="0"/>
              <a:buChar char="•"/>
            </a:pPr>
            <a:r>
              <a:rPr lang="en-GB" dirty="0">
                <a:latin typeface="Century Gothic" panose="020B0502020202020204" pitchFamily="34" charset="0"/>
              </a:rPr>
              <a:t>How will you resolve the conflict / dilemma or will you </a:t>
            </a:r>
          </a:p>
          <a:p>
            <a:r>
              <a:rPr lang="en-GB" dirty="0">
                <a:latin typeface="Century Gothic" panose="020B0502020202020204" pitchFamily="34" charset="0"/>
              </a:rPr>
              <a:t>     write a cliffhanger ending…?</a:t>
            </a:r>
          </a:p>
          <a:p>
            <a:pPr lvl="0">
              <a:spcBef>
                <a:spcPts val="1800"/>
              </a:spcBef>
              <a:defRPr/>
            </a:pPr>
            <a:br>
              <a:rPr lang="en-GB" sz="2300" dirty="0">
                <a:latin typeface="Tw Cen MT" pitchFamily="34" charset="0"/>
                <a:ea typeface="Geared Slab" pitchFamily="2" charset="0"/>
                <a:cs typeface="Arial" pitchFamily="34" charset="0"/>
              </a:rPr>
            </a:br>
            <a:endParaRPr kumimoji="0" lang="en-GB" sz="2300" b="0" i="0" u="none" strike="noStrike" kern="1200" cap="none" spc="0" normalizeH="0" noProof="0" dirty="0">
              <a:ln>
                <a:noFill/>
              </a:ln>
              <a:solidFill>
                <a:schemeClr val="tx1"/>
              </a:solidFill>
              <a:effectLst/>
              <a:uLnTx/>
              <a:uFillTx/>
              <a:latin typeface="Tw Cen MT" pitchFamily="34" charset="0"/>
              <a:ea typeface="Geared Slab" pitchFamily="2"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25011" y="548680"/>
            <a:ext cx="2520242" cy="646331"/>
          </a:xfrm>
          <a:prstGeom prst="rect">
            <a:avLst/>
          </a:prstGeom>
        </p:spPr>
        <p:txBody>
          <a:bodyPr wrap="none">
            <a:spAutoFit/>
          </a:bodyPr>
          <a:lstStyle/>
          <a:p>
            <a:pPr algn="ctr">
              <a:buNone/>
            </a:pPr>
            <a:r>
              <a:rPr lang="en-GB" sz="3600" b="1" dirty="0">
                <a:ln w="18415" cmpd="sng">
                  <a:noFill/>
                  <a:prstDash val="solid"/>
                </a:ln>
                <a:latin typeface="Century Gothic" pitchFamily="34" charset="0"/>
                <a:ea typeface="Geared Slab" pitchFamily="2" charset="0"/>
              </a:rPr>
              <a:t>Example 1</a:t>
            </a:r>
          </a:p>
        </p:txBody>
      </p:sp>
      <p:sp>
        <p:nvSpPr>
          <p:cNvPr id="7" name="Content Placeholder 2"/>
          <p:cNvSpPr txBox="1">
            <a:spLocks/>
          </p:cNvSpPr>
          <p:nvPr/>
        </p:nvSpPr>
        <p:spPr>
          <a:xfrm>
            <a:off x="1042548" y="2181493"/>
            <a:ext cx="7285167" cy="3672408"/>
          </a:xfrm>
          <a:prstGeom prst="rect">
            <a:avLst/>
          </a:prstGeom>
        </p:spPr>
        <p:txBody>
          <a:bodyPr vert="horz" lIns="91440" tIns="45720" rIns="91440" bIns="45720" rtlCol="0">
            <a:noAutofit/>
          </a:bodyPr>
          <a:lstStyle/>
          <a:p>
            <a:r>
              <a:rPr lang="en-GB" dirty="0">
                <a:latin typeface="Century Gothic" panose="020B0502020202020204" pitchFamily="34" charset="0"/>
              </a:rPr>
              <a:t>Choking, unable to move, a strangling collar of plastic debris wound tightly around its neck, a turtle drifted along with the current. Suddenly, a figure plunged into the sea, a dolphin at its side. It was Anti-Plastic Girl! Struggling, the turtle tried to untangle itself. Seeing its pain, Anti-Plastic Girl gently unwound its binding necklace. The turtle was free! The pair watched as the turtle swam off into the abyss. Anti-Plastic Girl's dolphin nudged her. She looked up and saw something horrific: a thick carpet of plastic covered the surface of the water. Even Anti-Plastic Girl couldn't stop this alone...</a:t>
            </a:r>
          </a:p>
          <a:p>
            <a:endParaRPr lang="en-GB" dirty="0">
              <a:latin typeface="Century Gothic" panose="020B0502020202020204" pitchFamily="34" charset="0"/>
            </a:endParaRPr>
          </a:p>
          <a:p>
            <a:r>
              <a:rPr lang="en-GB" dirty="0">
                <a:latin typeface="Century Gothic" panose="020B0502020202020204" pitchFamily="34" charset="0"/>
              </a:rPr>
              <a:t>By Edith Munro (10)</a:t>
            </a:r>
            <a:endParaRPr lang="en-US" dirty="0">
              <a:latin typeface="Century Gothic" panose="020B0502020202020204" pitchFamily="34" charset="0"/>
            </a:endParaRPr>
          </a:p>
        </p:txBody>
      </p:sp>
      <p:sp>
        <p:nvSpPr>
          <p:cNvPr id="8" name="Content Placeholder 2"/>
          <p:cNvSpPr txBox="1">
            <a:spLocks/>
          </p:cNvSpPr>
          <p:nvPr/>
        </p:nvSpPr>
        <p:spPr>
          <a:xfrm>
            <a:off x="1042548" y="1556792"/>
            <a:ext cx="7869560" cy="504056"/>
          </a:xfrm>
          <a:prstGeom prst="rect">
            <a:avLst/>
          </a:prstGeom>
        </p:spPr>
        <p:txBody>
          <a:bodyPr vert="horz" lIns="91440" tIns="45720" rIns="91440" bIns="45720" rtlCol="0">
            <a:normAutofit/>
          </a:bodyPr>
          <a:lstStyle/>
          <a:p>
            <a:r>
              <a:rPr lang="en-US" sz="2400" b="1" u="sng" dirty="0">
                <a:latin typeface="Century Gothic" panose="020B0502020202020204" pitchFamily="34" charset="0"/>
              </a:rPr>
              <a:t>The Trapped Turtle</a:t>
            </a:r>
            <a:endParaRPr lang="en-US" sz="2400" b="1" dirty="0">
              <a:latin typeface="Century Gothic" panose="020B0502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75856" y="661543"/>
            <a:ext cx="2520242" cy="646331"/>
          </a:xfrm>
          <a:prstGeom prst="rect">
            <a:avLst/>
          </a:prstGeom>
        </p:spPr>
        <p:txBody>
          <a:bodyPr wrap="none">
            <a:spAutoFit/>
          </a:bodyPr>
          <a:lstStyle/>
          <a:p>
            <a:pPr algn="ctr">
              <a:buNone/>
            </a:pPr>
            <a:r>
              <a:rPr lang="en-GB" sz="3600" b="1" dirty="0">
                <a:ln w="18415" cmpd="sng">
                  <a:noFill/>
                  <a:prstDash val="solid"/>
                </a:ln>
                <a:latin typeface="Century Gothic" pitchFamily="34" charset="0"/>
                <a:ea typeface="Geared Slab" pitchFamily="2" charset="0"/>
              </a:rPr>
              <a:t>Example 2</a:t>
            </a:r>
          </a:p>
        </p:txBody>
      </p:sp>
      <p:sp>
        <p:nvSpPr>
          <p:cNvPr id="7" name="Content Placeholder 2"/>
          <p:cNvSpPr txBox="1">
            <a:spLocks/>
          </p:cNvSpPr>
          <p:nvPr/>
        </p:nvSpPr>
        <p:spPr>
          <a:xfrm>
            <a:off x="971600" y="2156867"/>
            <a:ext cx="6809980" cy="3378106"/>
          </a:xfrm>
          <a:prstGeom prst="rect">
            <a:avLst/>
          </a:prstGeom>
        </p:spPr>
        <p:txBody>
          <a:bodyPr vert="horz" lIns="91440" tIns="45720" rIns="91440" bIns="45720" rtlCol="0">
            <a:noAutofit/>
          </a:bodyPr>
          <a:lstStyle/>
          <a:p>
            <a:r>
              <a:rPr lang="en-GB" dirty="0">
                <a:latin typeface="Century Gothic" panose="020B0502020202020204" pitchFamily="34" charset="0"/>
              </a:rPr>
              <a:t>Dear Diary,</a:t>
            </a:r>
          </a:p>
          <a:p>
            <a:endParaRPr lang="en-GB" dirty="0">
              <a:latin typeface="Century Gothic" panose="020B0502020202020204" pitchFamily="34" charset="0"/>
            </a:endParaRPr>
          </a:p>
          <a:p>
            <a:r>
              <a:rPr lang="en-GB" dirty="0">
                <a:latin typeface="Century Gothic" panose="020B0502020202020204" pitchFamily="34" charset="0"/>
              </a:rPr>
              <a:t>I have just completed my fourteenth day in a chrysalis. I am pretty excited and pumped to become an actual butterfly! But I'm also slightly nervous. My best friend Camilla is a butterfly and she told me that her wings got all disgusting and gooey! I mean, what if that happens to me? I also heard rumours that you don't even have a proper mouth! You have to drink nectar. What even is that? I've only ever eaten leaves. And what if I don't like it? Oh, I'm really not sure I'm so excited and pumped after all!</a:t>
            </a:r>
            <a:br>
              <a:rPr lang="en-GB" dirty="0">
                <a:latin typeface="Century Gothic" panose="020B0502020202020204" pitchFamily="34" charset="0"/>
              </a:rPr>
            </a:br>
            <a:endParaRPr lang="en-GB" dirty="0">
              <a:latin typeface="Century Gothic" panose="020B0502020202020204" pitchFamily="34" charset="0"/>
            </a:endParaRPr>
          </a:p>
          <a:p>
            <a:r>
              <a:rPr lang="en-GB" dirty="0">
                <a:latin typeface="Century Gothic" panose="020B0502020202020204" pitchFamily="34" charset="0"/>
              </a:rPr>
              <a:t>By Delphine A (9)</a:t>
            </a:r>
            <a:endParaRPr lang="en-US" dirty="0">
              <a:latin typeface="Century Gothic" panose="020B0502020202020204" pitchFamily="34" charset="0"/>
            </a:endParaRPr>
          </a:p>
        </p:txBody>
      </p:sp>
      <p:sp>
        <p:nvSpPr>
          <p:cNvPr id="8" name="Content Placeholder 2"/>
          <p:cNvSpPr txBox="1">
            <a:spLocks/>
          </p:cNvSpPr>
          <p:nvPr/>
        </p:nvSpPr>
        <p:spPr>
          <a:xfrm>
            <a:off x="971600" y="1652811"/>
            <a:ext cx="7869560" cy="504056"/>
          </a:xfrm>
          <a:prstGeom prst="rect">
            <a:avLst/>
          </a:prstGeom>
        </p:spPr>
        <p:txBody>
          <a:bodyPr vert="horz" lIns="91440" tIns="45720" rIns="91440" bIns="45720" rtlCol="0">
            <a:normAutofit/>
          </a:bodyPr>
          <a:lstStyle/>
          <a:p>
            <a:pPr marL="342900" lvl="0" indent="-342900">
              <a:spcBef>
                <a:spcPct val="20000"/>
              </a:spcBef>
              <a:defRPr/>
            </a:pPr>
            <a:r>
              <a:rPr lang="en-GB" sz="2000" b="1" u="sng" dirty="0">
                <a:latin typeface="Century Gothic" panose="020B0502020202020204" pitchFamily="34" charset="0"/>
                <a:ea typeface="Geared Slab" pitchFamily="2" charset="0"/>
              </a:rPr>
              <a:t>The Incredible Diary Of A Caterpillar-Soon-To-Be-Butterfly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27584" y="1484784"/>
            <a:ext cx="7704856" cy="4305660"/>
          </a:xfrm>
          <a:prstGeom prst="rect">
            <a:avLst/>
          </a:prstGeom>
        </p:spPr>
        <p:txBody>
          <a:bodyPr vert="horz" lIns="91440" tIns="45720" rIns="91440" bIns="45720" rtlCol="0">
            <a:noAutofit/>
          </a:bodyPr>
          <a:lstStyle/>
          <a:p>
            <a:r>
              <a:rPr lang="en-GB" b="1" dirty="0">
                <a:latin typeface="Century Gothic" panose="020B0502020202020204" pitchFamily="34" charset="0"/>
              </a:rPr>
              <a:t>It’s time to write your mini saga!</a:t>
            </a:r>
          </a:p>
          <a:p>
            <a:endParaRPr lang="en-GB" dirty="0">
              <a:latin typeface="Century Gothic" panose="020B0502020202020204" pitchFamily="34" charset="0"/>
            </a:endParaRPr>
          </a:p>
          <a:p>
            <a:r>
              <a:rPr lang="en-GB" dirty="0">
                <a:latin typeface="Century Gothic" panose="020B0502020202020204" pitchFamily="34" charset="0"/>
              </a:rPr>
              <a:t>Remember the 3 golden rules of mini saga writing:</a:t>
            </a:r>
          </a:p>
          <a:p>
            <a:endParaRPr lang="en-GB" dirty="0">
              <a:latin typeface="Century Gothic" panose="020B0502020202020204" pitchFamily="34" charset="0"/>
            </a:endParaRPr>
          </a:p>
          <a:p>
            <a:pPr marL="342900" indent="-342900">
              <a:buAutoNum type="arabicPeriod"/>
            </a:pPr>
            <a:r>
              <a:rPr lang="en-GB" dirty="0">
                <a:latin typeface="Century Gothic" panose="020B0502020202020204" pitchFamily="34" charset="0"/>
              </a:rPr>
              <a:t>A mini saga must be no more than 100 words</a:t>
            </a:r>
          </a:p>
          <a:p>
            <a:pPr marL="342900" indent="-342900">
              <a:buAutoNum type="arabicPeriod"/>
            </a:pPr>
            <a:r>
              <a:rPr lang="en-GB" dirty="0">
                <a:latin typeface="Century Gothic" panose="020B0502020202020204" pitchFamily="34" charset="0"/>
              </a:rPr>
              <a:t>A mini saga must have a beginning, a middle and an end</a:t>
            </a:r>
          </a:p>
          <a:p>
            <a:pPr marL="342900" indent="-342900">
              <a:buAutoNum type="arabicPeriod"/>
            </a:pPr>
            <a:r>
              <a:rPr lang="en-GB" dirty="0">
                <a:latin typeface="Century Gothic" panose="020B0502020202020204" pitchFamily="34" charset="0"/>
              </a:rPr>
              <a:t>Write in your own words – every word counts, so choose carefully!</a:t>
            </a:r>
          </a:p>
          <a:p>
            <a:pPr marL="342900" indent="-342900">
              <a:buAutoNum type="arabicPeriod"/>
            </a:pPr>
            <a:endParaRPr lang="en-GB" dirty="0">
              <a:latin typeface="Century Gothic" panose="020B0502020202020204" pitchFamily="34" charset="0"/>
            </a:endParaRPr>
          </a:p>
          <a:p>
            <a:pPr marL="342900" indent="-342900"/>
            <a:r>
              <a:rPr lang="en-GB" dirty="0">
                <a:latin typeface="Century Gothic" panose="020B0502020202020204" pitchFamily="34" charset="0"/>
              </a:rPr>
              <a:t>Your title isn’t part of your word count either!</a:t>
            </a:r>
          </a:p>
          <a:p>
            <a:pPr marL="342900" indent="-342900"/>
            <a:endParaRPr lang="en-GB" dirty="0">
              <a:latin typeface="Century Gothic" panose="020B0502020202020204" pitchFamily="34" charset="0"/>
            </a:endParaRPr>
          </a:p>
          <a:p>
            <a:pPr marL="342900" indent="-342900"/>
            <a:r>
              <a:rPr lang="en-GB" dirty="0">
                <a:latin typeface="Century Gothic" panose="020B0502020202020204" pitchFamily="34" charset="0"/>
              </a:rPr>
              <a:t>Write in the 100-word grid on your worksheet.</a:t>
            </a:r>
          </a:p>
          <a:p>
            <a:pPr marL="342900" indent="-342900"/>
            <a:endParaRPr lang="en-GB" dirty="0">
              <a:latin typeface="Century Gothic" panose="020B0502020202020204" pitchFamily="34" charset="0"/>
            </a:endParaRPr>
          </a:p>
          <a:p>
            <a:pPr marL="342900" indent="-342900"/>
            <a:r>
              <a:rPr lang="en-GB" dirty="0">
                <a:latin typeface="Century Gothic" panose="020B0502020202020204" pitchFamily="34" charset="0"/>
              </a:rPr>
              <a:t>If you have any questions, ask your teacher now...</a:t>
            </a:r>
          </a:p>
          <a:p>
            <a:pPr lvl="0">
              <a:spcBef>
                <a:spcPts val="1800"/>
              </a:spcBef>
              <a:defRPr/>
            </a:pPr>
            <a:endParaRPr lang="en-GB" sz="1900" dirty="0">
              <a:latin typeface="Tw Cen MT" pitchFamily="34" charset="0"/>
              <a:ea typeface="Geared Slab" pitchFamily="2" charset="0"/>
              <a:cs typeface="Arial" pitchFamily="34" charset="0"/>
            </a:endParaRPr>
          </a:p>
          <a:p>
            <a:pPr lvl="0">
              <a:spcBef>
                <a:spcPts val="1800"/>
              </a:spcBef>
              <a:defRPr/>
            </a:pPr>
            <a:br>
              <a:rPr lang="en-GB" sz="1900" dirty="0">
                <a:latin typeface="Tw Cen MT" pitchFamily="34" charset="0"/>
                <a:ea typeface="Geared Slab" pitchFamily="2" charset="0"/>
                <a:cs typeface="Arial" pitchFamily="34" charset="0"/>
              </a:rPr>
            </a:br>
            <a:endParaRPr kumimoji="0" lang="en-GB" sz="1900" b="0" i="0" u="none" strike="noStrike" kern="1200" cap="none" spc="0" normalizeH="0" noProof="0" dirty="0">
              <a:ln>
                <a:noFill/>
              </a:ln>
              <a:solidFill>
                <a:schemeClr val="tx1"/>
              </a:solidFill>
              <a:effectLst/>
              <a:uLnTx/>
              <a:uFillTx/>
              <a:latin typeface="Tw Cen MT" pitchFamily="34" charset="0"/>
              <a:ea typeface="Geared Slab" pitchFamily="2"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04088" y="1357298"/>
            <a:ext cx="7754112" cy="1200329"/>
          </a:xfrm>
          <a:prstGeom prst="rect">
            <a:avLst/>
          </a:prstGeom>
        </p:spPr>
        <p:txBody>
          <a:bodyPr wrap="square">
            <a:spAutoFit/>
          </a:bodyPr>
          <a:lstStyle/>
          <a:p>
            <a:pPr algn="ctr"/>
            <a:r>
              <a:rPr lang="en-GB" sz="3200" b="1" dirty="0">
                <a:ln w="18415" cmpd="sng">
                  <a:noFill/>
                  <a:prstDash val="solid"/>
                </a:ln>
                <a:latin typeface="Century Gothic" pitchFamily="34" charset="0"/>
                <a:cs typeface="Leelawadee UI" pitchFamily="34" charset="-34"/>
              </a:rPr>
              <a:t>Assessment Time!</a:t>
            </a:r>
          </a:p>
          <a:p>
            <a:endParaRPr lang="en-GB" sz="4000" b="1" dirty="0">
              <a:ln w="18415" cmpd="sng">
                <a:noFill/>
                <a:prstDash val="solid"/>
              </a:ln>
              <a:latin typeface="Century Gothic" pitchFamily="34" charset="0"/>
              <a:cs typeface="Leelawadee UI" pitchFamily="34" charset="-34"/>
            </a:endParaRPr>
          </a:p>
        </p:txBody>
      </p:sp>
      <p:sp>
        <p:nvSpPr>
          <p:cNvPr id="3" name="Rectangle 2"/>
          <p:cNvSpPr/>
          <p:nvPr/>
        </p:nvSpPr>
        <p:spPr>
          <a:xfrm>
            <a:off x="755576" y="2714620"/>
            <a:ext cx="7560840" cy="2400657"/>
          </a:xfrm>
          <a:prstGeom prst="rect">
            <a:avLst/>
          </a:prstGeom>
        </p:spPr>
        <p:txBody>
          <a:bodyPr wrap="square">
            <a:spAutoFit/>
          </a:bodyPr>
          <a:lstStyle/>
          <a:p>
            <a:pPr algn="ctr"/>
            <a:r>
              <a:rPr lang="en-GB" sz="2500" dirty="0">
                <a:latin typeface="Century Gothic" panose="020B0502020202020204" pitchFamily="34" charset="0"/>
              </a:rPr>
              <a:t>Your teacher will now tell you if you are working in groups or checking your own work. </a:t>
            </a:r>
          </a:p>
          <a:p>
            <a:pPr algn="ctr"/>
            <a:endParaRPr lang="en-GB" sz="2500" dirty="0">
              <a:latin typeface="Century Gothic" panose="020B0502020202020204" pitchFamily="34" charset="0"/>
            </a:endParaRPr>
          </a:p>
          <a:p>
            <a:pPr algn="ctr"/>
            <a:r>
              <a:rPr lang="en-GB" sz="2500" dirty="0">
                <a:latin typeface="Century Gothic" panose="020B0502020202020204" pitchFamily="34" charset="0"/>
              </a:rPr>
              <a:t>Look out for spelling mistakes, tenses changing and names spelt correctly, etc. and edit if necessary.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27584" y="1556792"/>
            <a:ext cx="7180280" cy="3539430"/>
          </a:xfrm>
          <a:prstGeom prst="rect">
            <a:avLst/>
          </a:prstGeom>
        </p:spPr>
        <p:txBody>
          <a:bodyPr wrap="square">
            <a:spAutoFit/>
          </a:bodyPr>
          <a:lstStyle/>
          <a:p>
            <a:pPr algn="ctr"/>
            <a:r>
              <a:rPr lang="en-GB" sz="2800" dirty="0">
                <a:latin typeface="Century Gothic" panose="020B0502020202020204" pitchFamily="34" charset="0"/>
                <a:cs typeface="Leelawadee UI" pitchFamily="34" charset="-34"/>
              </a:rPr>
              <a:t>It’s time to hand your work in to your teacher!</a:t>
            </a:r>
          </a:p>
          <a:p>
            <a:pPr>
              <a:buFont typeface="Arial" pitchFamily="34" charset="0"/>
              <a:buChar char="•"/>
            </a:pPr>
            <a:endParaRPr lang="en-GB" sz="2800" dirty="0">
              <a:latin typeface="Century Gothic" panose="020B0502020202020204" pitchFamily="34" charset="0"/>
            </a:endParaRPr>
          </a:p>
          <a:p>
            <a:pPr algn="ctr"/>
            <a:r>
              <a:rPr lang="en-GB" sz="2800" dirty="0">
                <a:latin typeface="Century Gothic" panose="020B0502020202020204" pitchFamily="34" charset="0"/>
                <a:cs typeface="Leelawadee UI" pitchFamily="34" charset="-34"/>
              </a:rPr>
              <a:t>Make sure your name and age </a:t>
            </a:r>
          </a:p>
          <a:p>
            <a:pPr algn="ctr"/>
            <a:r>
              <a:rPr lang="en-GB" sz="2800" dirty="0">
                <a:latin typeface="Century Gothic" panose="020B0502020202020204" pitchFamily="34" charset="0"/>
                <a:cs typeface="Leelawadee UI" pitchFamily="34" charset="-34"/>
              </a:rPr>
              <a:t>are on your work!</a:t>
            </a:r>
          </a:p>
          <a:p>
            <a:pPr algn="ctr"/>
            <a:endParaRPr lang="en-GB" sz="2800" dirty="0">
              <a:latin typeface="Century Gothic" panose="020B0502020202020204" pitchFamily="34" charset="0"/>
              <a:cs typeface="Leelawadee UI" pitchFamily="34" charset="-34"/>
            </a:endParaRPr>
          </a:p>
          <a:p>
            <a:pPr algn="ctr"/>
            <a:r>
              <a:rPr lang="en-GB" sz="2800" dirty="0">
                <a:latin typeface="Century Gothic" panose="020B0502020202020204" pitchFamily="34" charset="0"/>
                <a:cs typeface="Leelawadee UI" pitchFamily="34" charset="-34"/>
              </a:rPr>
              <a:t>Well done for writing a mini saga for </a:t>
            </a:r>
          </a:p>
          <a:p>
            <a:pPr algn="ctr"/>
            <a:r>
              <a:rPr lang="en-GB" sz="2800" dirty="0">
                <a:latin typeface="Century Gothic" panose="020B0502020202020204" pitchFamily="34" charset="0"/>
                <a:cs typeface="Leelawadee UI" pitchFamily="34" charset="-34"/>
              </a:rPr>
              <a:t>The Big Green Writing Machine!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14546" y="3933056"/>
            <a:ext cx="4643470" cy="2154436"/>
          </a:xfrm>
          <a:prstGeom prst="rect">
            <a:avLst/>
          </a:prstGeom>
          <a:noFill/>
        </p:spPr>
        <p:txBody>
          <a:bodyPr wrap="square" rtlCol="0">
            <a:spAutoFit/>
          </a:bodyPr>
          <a:lstStyle/>
          <a:p>
            <a:pPr algn="ctr"/>
            <a:r>
              <a:rPr lang="en-GB" sz="2600" dirty="0">
                <a:solidFill>
                  <a:srgbClr val="FF0000"/>
                </a:solidFill>
                <a:latin typeface="BE Marker" pitchFamily="2" charset="0"/>
              </a:rPr>
              <a:t>We hope you have enjoyed writing a mini saga for </a:t>
            </a:r>
          </a:p>
          <a:p>
            <a:pPr algn="ctr"/>
            <a:r>
              <a:rPr lang="en-GB" sz="2600" dirty="0">
                <a:solidFill>
                  <a:srgbClr val="FF0000"/>
                </a:solidFill>
                <a:latin typeface="BE Marker" pitchFamily="2" charset="0"/>
              </a:rPr>
              <a:t>A Twist in the Tale today!</a:t>
            </a:r>
          </a:p>
          <a:p>
            <a:pPr algn="ctr"/>
            <a:endParaRPr lang="en-GB" sz="2800" dirty="0">
              <a:latin typeface="BE Marker" pitchFamily="2" charset="0"/>
            </a:endParaRPr>
          </a:p>
          <a:p>
            <a:pPr algn="ctr"/>
            <a:r>
              <a:rPr lang="en-GB" sz="2800" dirty="0">
                <a:latin typeface="Geared Slab" pitchFamily="2" charset="0"/>
                <a:ea typeface="Geared Slab" pitchFamily="2" charset="0"/>
              </a:rPr>
              <a:t>CLOSING DATE: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1142"/>
            <a:ext cx="9144000" cy="685571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669</TotalTime>
  <Words>1314</Words>
  <Application>Microsoft Office PowerPoint</Application>
  <PresentationFormat>On-screen Show (4:3)</PresentationFormat>
  <Paragraphs>118</Paragraphs>
  <Slides>21</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21</vt:i4>
      </vt:variant>
    </vt:vector>
  </HeadingPairs>
  <TitlesOfParts>
    <vt:vector size="33" baseType="lpstr">
      <vt:lpstr>Aptos</vt:lpstr>
      <vt:lpstr>Aptos Display</vt:lpstr>
      <vt:lpstr>Arial</vt:lpstr>
      <vt:lpstr>BE Marker</vt:lpstr>
      <vt:lpstr>Calibri</vt:lpstr>
      <vt:lpstr>Century Gothic</vt:lpstr>
      <vt:lpstr>Geared Slab</vt:lpstr>
      <vt:lpstr>Roboto</vt:lpstr>
      <vt:lpstr>Tempus Sans ITC</vt:lpstr>
      <vt:lpstr>Tw Cen MT</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ashley.janson</dc:creator>
  <cp:lastModifiedBy>Lynsey Hawkins</cp:lastModifiedBy>
  <cp:revision>86</cp:revision>
  <dcterms:created xsi:type="dcterms:W3CDTF">2015-11-03T10:55:56Z</dcterms:created>
  <dcterms:modified xsi:type="dcterms:W3CDTF">2024-02-16T14:45:48Z</dcterms:modified>
</cp:coreProperties>
</file>