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9" r:id="rId2"/>
    <p:sldId id="268" r:id="rId3"/>
    <p:sldId id="257" r:id="rId4"/>
    <p:sldId id="270" r:id="rId5"/>
    <p:sldId id="271" r:id="rId6"/>
    <p:sldId id="259" r:id="rId7"/>
    <p:sldId id="273" r:id="rId8"/>
    <p:sldId id="274" r:id="rId9"/>
    <p:sldId id="262" r:id="rId10"/>
    <p:sldId id="261" r:id="rId11"/>
    <p:sldId id="275" r:id="rId12"/>
    <p:sldId id="260" r:id="rId13"/>
    <p:sldId id="264" r:id="rId14"/>
    <p:sldId id="265" r:id="rId1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1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EE09B-7B12-49FC-8750-A98E288B48DD}" type="datetimeFigureOut">
              <a:rPr lang="en-GB" smtClean="0"/>
              <a:pPr/>
              <a:t>16/02/2024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6A55EC-5160-4B3B-983C-A04F822EA98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o1JM3U1UfU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b="0" i="0" u="none" strike="noStrike">
                <a:effectLst/>
                <a:latin typeface="Roboto" panose="02000000000000000000" pitchFamily="2" charset="0"/>
                <a:hlinkClick r:id="rId3"/>
              </a:rPr>
              <a:t>https://youtu.be/oo1JM3U1UfU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A55EC-5160-4B3B-983C-A04F822EA98B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8E8E-4C9D-48D4-98DD-5C1A0381418C}" type="datetimeFigureOut">
              <a:rPr lang="en-GB" smtClean="0"/>
              <a:pPr/>
              <a:t>16/02/2024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CB5A-5AB7-47F0-B662-7BD3E6894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8E8E-4C9D-48D4-98DD-5C1A0381418C}" type="datetimeFigureOut">
              <a:rPr lang="en-GB" smtClean="0"/>
              <a:pPr/>
              <a:t>16/02/2024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CB5A-5AB7-47F0-B662-7BD3E6894E9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BGPM Powerpoint Middl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  <p:pic>
        <p:nvPicPr>
          <p:cNvPr id="9" name="Picture 8" descr="A cartoon frog with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096609F9-E499-F2E3-36F1-6AFCB0246C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8E8E-4C9D-48D4-98DD-5C1A0381418C}" type="datetimeFigureOut">
              <a:rPr lang="en-GB" smtClean="0"/>
              <a:pPr/>
              <a:t>16/02/2024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CB5A-5AB7-47F0-B662-7BD3E6894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8E8E-4C9D-48D4-98DD-5C1A0381418C}" type="datetimeFigureOut">
              <a:rPr lang="en-GB" smtClean="0"/>
              <a:pPr/>
              <a:t>16/02/2024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CB5A-5AB7-47F0-B662-7BD3E6894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8E8E-4C9D-48D4-98DD-5C1A0381418C}" type="datetimeFigureOut">
              <a:rPr lang="en-GB" smtClean="0"/>
              <a:pPr/>
              <a:t>16/02/2024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CB5A-5AB7-47F0-B662-7BD3E6894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8E8E-4C9D-48D4-98DD-5C1A0381418C}" type="datetimeFigureOut">
              <a:rPr lang="en-GB" smtClean="0"/>
              <a:pPr/>
              <a:t>16/02/2024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CB5A-5AB7-47F0-B662-7BD3E6894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8E8E-4C9D-48D4-98DD-5C1A0381418C}" type="datetimeFigureOut">
              <a:rPr lang="en-GB" smtClean="0"/>
              <a:pPr/>
              <a:t>16/02/2024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CB5A-5AB7-47F0-B662-7BD3E6894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8E8E-4C9D-48D4-98DD-5C1A0381418C}" type="datetimeFigureOut">
              <a:rPr lang="en-GB" smtClean="0"/>
              <a:pPr/>
              <a:t>16/02/2024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CB5A-5AB7-47F0-B662-7BD3E6894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8E8E-4C9D-48D4-98DD-5C1A0381418C}" type="datetimeFigureOut">
              <a:rPr lang="en-GB" smtClean="0"/>
              <a:pPr/>
              <a:t>16/02/2024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CB5A-5AB7-47F0-B662-7BD3E6894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8E8E-4C9D-48D4-98DD-5C1A0381418C}" type="datetimeFigureOut">
              <a:rPr lang="en-GB" smtClean="0"/>
              <a:pPr/>
              <a:t>16/02/2024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CB5A-5AB7-47F0-B662-7BD3E6894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B8E8E-4C9D-48D4-98DD-5C1A0381418C}" type="datetimeFigureOut">
              <a:rPr lang="en-GB" smtClean="0"/>
              <a:pPr/>
              <a:t>16/02/2024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CB5A-5AB7-47F0-B662-7BD3E6894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B8E8E-4C9D-48D4-98DD-5C1A0381418C}" type="datetimeFigureOut">
              <a:rPr lang="en-GB" smtClean="0"/>
              <a:pPr/>
              <a:t>16/02/2024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9CB5A-5AB7-47F0-B662-7BD3E6894E9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YW_Presentation Slide-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470D1B-4461-820B-C8E7-4F13AF8A124E}"/>
              </a:ext>
            </a:extLst>
          </p:cNvPr>
          <p:cNvSpPr/>
          <p:nvPr/>
        </p:nvSpPr>
        <p:spPr>
          <a:xfrm>
            <a:off x="4343400" y="4648200"/>
            <a:ext cx="2438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E87337-F8C9-AA68-64A4-8B0EEC26C5F0}"/>
              </a:ext>
            </a:extLst>
          </p:cNvPr>
          <p:cNvSpPr txBox="1"/>
          <p:nvPr/>
        </p:nvSpPr>
        <p:spPr>
          <a:xfrm>
            <a:off x="4305046" y="4584412"/>
            <a:ext cx="2781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181717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pupils enjoy this lesson!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frog with a green background&#10;&#10;Description automatically generated with medium confidence">
            <a:extLst>
              <a:ext uri="{FF2B5EF4-FFF2-40B4-BE49-F238E27FC236}">
                <a16:creationId xmlns:a16="http://schemas.microsoft.com/office/drawing/2014/main" id="{4310F348-48DA-C6B1-AF8F-593F28CBA2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2"/>
            <a:ext cx="9144000" cy="68557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7315200" cy="43434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GB" b="1" dirty="0">
                <a:solidFill>
                  <a:srgbClr val="00B050"/>
                </a:solidFill>
              </a:rPr>
              <a:t>Today you are going to: </a:t>
            </a:r>
          </a:p>
          <a:p>
            <a:pPr lvl="0"/>
            <a:r>
              <a:rPr lang="en-GB" sz="2600" dirty="0"/>
              <a:t>Learn about a selection of poetic forms and techniques</a:t>
            </a:r>
          </a:p>
          <a:p>
            <a:pPr lvl="0"/>
            <a:r>
              <a:rPr lang="en-GB" sz="2600" dirty="0"/>
              <a:t>Discuss your ideas</a:t>
            </a:r>
          </a:p>
          <a:p>
            <a:pPr lvl="0"/>
            <a:r>
              <a:rPr lang="en-GB" sz="2600" dirty="0"/>
              <a:t>Expand your vocabulary</a:t>
            </a:r>
          </a:p>
          <a:p>
            <a:pPr lvl="0"/>
            <a:r>
              <a:rPr lang="en-GB" sz="2600" dirty="0"/>
              <a:t>Plan, draft and write a poem for ‘The Big Green Writing Machine’ competition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524000"/>
            <a:ext cx="662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B050"/>
                </a:solidFill>
              </a:rPr>
              <a:t>Learning outcomes &amp; success criteria: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524000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B050"/>
                </a:solidFill>
              </a:rPr>
              <a:t>Firstly, you’re going to watch a video that introduces the activity: </a:t>
            </a:r>
            <a:endParaRPr lang="en-GB" sz="1600" dirty="0"/>
          </a:p>
        </p:txBody>
      </p:sp>
      <p:pic>
        <p:nvPicPr>
          <p:cNvPr id="3" name="Picture 2" descr="A logo for a video game">
            <a:extLst>
              <a:ext uri="{FF2B5EF4-FFF2-40B4-BE49-F238E27FC236}">
                <a16:creationId xmlns:a16="http://schemas.microsoft.com/office/drawing/2014/main" id="{CFFE4E0A-5556-10A7-E598-230B0D52F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362200"/>
            <a:ext cx="5415800" cy="31099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696200" cy="42973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000" b="1" dirty="0">
                <a:solidFill>
                  <a:srgbClr val="00B050"/>
                </a:solidFill>
              </a:rPr>
              <a:t>What is a Poem?</a:t>
            </a:r>
          </a:p>
          <a:p>
            <a:endParaRPr lang="en-GB" sz="1400" dirty="0"/>
          </a:p>
          <a:p>
            <a:pPr>
              <a:buNone/>
            </a:pPr>
            <a:r>
              <a:rPr lang="en-GB" sz="1800" dirty="0"/>
              <a:t>A poem is a piece of writing that uses imaginative words to share ideas and </a:t>
            </a:r>
          </a:p>
          <a:p>
            <a:pPr>
              <a:buNone/>
            </a:pPr>
            <a:r>
              <a:rPr lang="en-GB" sz="1800" dirty="0"/>
              <a:t>emotions with the reader using techniques such as repetition, simile or </a:t>
            </a:r>
          </a:p>
          <a:p>
            <a:pPr>
              <a:buNone/>
            </a:pPr>
            <a:r>
              <a:rPr lang="en-GB" sz="1800" dirty="0"/>
              <a:t>personification.</a:t>
            </a:r>
          </a:p>
          <a:p>
            <a:pPr>
              <a:buNone/>
            </a:pPr>
            <a:r>
              <a:rPr lang="en-US" sz="1800" dirty="0"/>
              <a:t> </a:t>
            </a:r>
            <a:endParaRPr lang="en-GB" sz="1800" dirty="0"/>
          </a:p>
          <a:p>
            <a:pPr>
              <a:buNone/>
            </a:pPr>
            <a:r>
              <a:rPr lang="en-US" sz="1800" dirty="0"/>
              <a:t>The format of a poem could be:</a:t>
            </a:r>
            <a:endParaRPr lang="en-GB" sz="1800" dirty="0"/>
          </a:p>
          <a:p>
            <a:pPr lvl="0">
              <a:buNone/>
            </a:pPr>
            <a:r>
              <a:rPr lang="en-US" sz="1800" dirty="0"/>
              <a:t>- Separated into verses</a:t>
            </a:r>
            <a:endParaRPr lang="en-GB" sz="1800" dirty="0"/>
          </a:p>
          <a:p>
            <a:pPr lvl="0">
              <a:buNone/>
            </a:pPr>
            <a:r>
              <a:rPr lang="en-US" sz="1800" dirty="0"/>
              <a:t>- One single verse</a:t>
            </a:r>
            <a:endParaRPr lang="en-GB" sz="1800" dirty="0"/>
          </a:p>
          <a:p>
            <a:pPr lvl="0">
              <a:buNone/>
            </a:pPr>
            <a:r>
              <a:rPr lang="en-US" sz="1800" dirty="0"/>
              <a:t>- A poetic form such as an acrostic, riddle or kennings poem</a:t>
            </a:r>
            <a:endParaRPr lang="en-GB" sz="1800" dirty="0"/>
          </a:p>
          <a:p>
            <a:pPr>
              <a:buNone/>
            </a:pPr>
            <a:r>
              <a:rPr lang="en-US" sz="1800" dirty="0"/>
              <a:t> </a:t>
            </a:r>
            <a:endParaRPr lang="en-GB" sz="1800" dirty="0"/>
          </a:p>
          <a:p>
            <a:pPr>
              <a:buNone/>
            </a:pPr>
            <a:r>
              <a:rPr lang="en-US" sz="1800" b="1" i="1" dirty="0">
                <a:solidFill>
                  <a:srgbClr val="00B050"/>
                </a:solidFill>
              </a:rPr>
              <a:t>Does a poem have to rhyme? NO!</a:t>
            </a:r>
            <a:endParaRPr lang="en-GB" sz="1800" b="1" i="1" dirty="0"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1800" b="1" i="1" dirty="0">
                <a:solidFill>
                  <a:srgbClr val="00B050"/>
                </a:solidFill>
              </a:rPr>
              <a:t>You can use rhyme if you want to, but you don’t have to!</a:t>
            </a:r>
            <a:endParaRPr lang="en-GB" sz="18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162800" cy="4297363"/>
          </a:xfrm>
        </p:spPr>
        <p:txBody>
          <a:bodyPr>
            <a:noAutofit/>
          </a:bodyPr>
          <a:lstStyle/>
          <a:p>
            <a:pPr marL="0" lvl="0">
              <a:buNone/>
            </a:pPr>
            <a:r>
              <a:rPr lang="en-GB" sz="2400" b="1" dirty="0">
                <a:solidFill>
                  <a:srgbClr val="00B050"/>
                </a:solidFill>
              </a:rPr>
              <a:t>What Can I Write About?</a:t>
            </a:r>
          </a:p>
          <a:p>
            <a:pPr marL="0">
              <a:buNone/>
            </a:pPr>
            <a:endParaRPr lang="en-GB" sz="2400" b="1" dirty="0">
              <a:solidFill>
                <a:srgbClr val="00B050"/>
              </a:solidFill>
            </a:endParaRPr>
          </a:p>
          <a:p>
            <a:pPr marL="0">
              <a:buNone/>
            </a:pPr>
            <a:r>
              <a:rPr lang="en-GB" sz="2000" dirty="0"/>
              <a:t>Your teacher may give you a subject and/or poetic style to write in.</a:t>
            </a:r>
          </a:p>
          <a:p>
            <a:pPr marL="0">
              <a:buNone/>
            </a:pPr>
            <a:endParaRPr lang="en-GB" sz="2000" dirty="0"/>
          </a:p>
          <a:p>
            <a:pPr marL="0">
              <a:buNone/>
            </a:pPr>
            <a:r>
              <a:rPr lang="en-GB" sz="2000" dirty="0"/>
              <a:t>If not, now is the time to think up an idea to write about, here are some suggestions to help you:</a:t>
            </a:r>
          </a:p>
          <a:p>
            <a:pPr marL="0">
              <a:buNone/>
            </a:pPr>
            <a:r>
              <a:rPr lang="en-GB" sz="2000" dirty="0"/>
              <a:t>- Pick a nature or environment-themed word to write an acrostic</a:t>
            </a:r>
          </a:p>
          <a:p>
            <a:pPr marL="0">
              <a:buNone/>
            </a:pPr>
            <a:r>
              <a:rPr lang="en-GB" sz="2000" dirty="0"/>
              <a:t>- Be inspired by your favourite animal, plant or green space</a:t>
            </a:r>
          </a:p>
          <a:p>
            <a:pPr marL="0">
              <a:buNone/>
            </a:pPr>
            <a:r>
              <a:rPr lang="en-GB" sz="2000" dirty="0"/>
              <a:t>- Write 4 x haikus about seasons/weather</a:t>
            </a:r>
          </a:p>
          <a:p>
            <a:pPr marL="0">
              <a:buNone/>
            </a:pPr>
            <a:r>
              <a:rPr lang="en-GB" sz="2000" dirty="0"/>
              <a:t>- Use ‘Our Planet’ as a title</a:t>
            </a:r>
          </a:p>
          <a:p>
            <a:pPr marL="0">
              <a:buFontTx/>
              <a:buChar char="-"/>
            </a:pPr>
            <a:endParaRPr lang="en-GB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5638800" cy="4297363"/>
          </a:xfrm>
        </p:spPr>
        <p:txBody>
          <a:bodyPr>
            <a:noAutofit/>
          </a:bodyPr>
          <a:lstStyle/>
          <a:p>
            <a:pPr marL="0">
              <a:buNone/>
            </a:pPr>
            <a:r>
              <a:rPr lang="en-GB" sz="2400" b="1" dirty="0">
                <a:solidFill>
                  <a:srgbClr val="00B050"/>
                </a:solidFill>
              </a:rPr>
              <a:t>Your Planning Sheet...</a:t>
            </a:r>
          </a:p>
          <a:p>
            <a:pPr marL="0">
              <a:buNone/>
            </a:pPr>
            <a:endParaRPr lang="en-GB" sz="1100" dirty="0"/>
          </a:p>
          <a:p>
            <a:pPr marL="0">
              <a:buNone/>
            </a:pPr>
            <a:r>
              <a:rPr lang="en-GB" sz="2000" dirty="0"/>
              <a:t>- Write what your poem is going to be about in box 1</a:t>
            </a:r>
          </a:p>
          <a:p>
            <a:pPr marL="0">
              <a:buNone/>
            </a:pPr>
            <a:endParaRPr lang="en-GB" sz="2000" dirty="0"/>
          </a:p>
          <a:p>
            <a:pPr marL="0">
              <a:buNone/>
            </a:pPr>
            <a:r>
              <a:rPr lang="en-GB" sz="2000" dirty="0"/>
              <a:t>- Draw a picture of what your poem is about in box 2 </a:t>
            </a:r>
          </a:p>
          <a:p>
            <a:pPr marL="0">
              <a:buNone/>
            </a:pPr>
            <a:endParaRPr lang="en-GB" sz="2000" dirty="0"/>
          </a:p>
          <a:p>
            <a:pPr marL="0">
              <a:buNone/>
            </a:pPr>
            <a:r>
              <a:rPr lang="en-GB" sz="2000" dirty="0"/>
              <a:t>- In box 3 start to note down any ideas</a:t>
            </a:r>
          </a:p>
        </p:txBody>
      </p:sp>
      <p:pic>
        <p:nvPicPr>
          <p:cNvPr id="4" name="Picture 3" descr="BGP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1524000"/>
            <a:ext cx="2021994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772400" cy="4525963"/>
          </a:xfrm>
        </p:spPr>
        <p:txBody>
          <a:bodyPr>
            <a:noAutofit/>
          </a:bodyPr>
          <a:lstStyle/>
          <a:p>
            <a:pPr marL="0" lvl="0">
              <a:buNone/>
            </a:pPr>
            <a:r>
              <a:rPr lang="en-GB" sz="2400" b="1" dirty="0">
                <a:solidFill>
                  <a:srgbClr val="00B050"/>
                </a:solidFill>
              </a:rPr>
              <a:t>What is Personification?</a:t>
            </a:r>
          </a:p>
          <a:p>
            <a:pPr marL="0">
              <a:spcAft>
                <a:spcPts val="1200"/>
              </a:spcAft>
              <a:buNone/>
            </a:pPr>
            <a:r>
              <a:rPr lang="en-GB" sz="2000" dirty="0"/>
              <a:t>Personification is a long word that simply means making an object or idea do something only a human can do!</a:t>
            </a:r>
          </a:p>
          <a:p>
            <a:pPr marL="0">
              <a:buNone/>
            </a:pPr>
            <a:r>
              <a:rPr lang="en-GB" sz="2000" dirty="0"/>
              <a:t>E.g.</a:t>
            </a:r>
          </a:p>
          <a:p>
            <a:pPr marL="0">
              <a:buNone/>
            </a:pPr>
            <a:r>
              <a:rPr lang="en-GB" sz="2000" i="1" dirty="0">
                <a:solidFill>
                  <a:srgbClr val="00B050"/>
                </a:solidFill>
              </a:rPr>
              <a:t>An ocean might say:</a:t>
            </a:r>
          </a:p>
          <a:p>
            <a:pPr marL="0">
              <a:buNone/>
            </a:pPr>
            <a:r>
              <a:rPr lang="en-GB" sz="2000" i="1" dirty="0">
                <a:solidFill>
                  <a:srgbClr val="00B050"/>
                </a:solidFill>
              </a:rPr>
              <a:t>Plastic swims through me, making me cry</a:t>
            </a:r>
          </a:p>
          <a:p>
            <a:pPr marL="0">
              <a:buNone/>
            </a:pPr>
            <a:endParaRPr lang="en-GB" sz="2000" i="1" dirty="0">
              <a:solidFill>
                <a:srgbClr val="00B0F0"/>
              </a:solidFill>
            </a:endParaRPr>
          </a:p>
          <a:p>
            <a:pPr marL="0">
              <a:buNone/>
            </a:pPr>
            <a:r>
              <a:rPr lang="en-GB" sz="2000" i="1" dirty="0"/>
              <a:t>What would an animal, or a tree, say if they were talking to us?</a:t>
            </a:r>
          </a:p>
          <a:p>
            <a:pPr marL="0">
              <a:buNone/>
            </a:pPr>
            <a:endParaRPr lang="en-GB" sz="2000" i="1" dirty="0"/>
          </a:p>
          <a:p>
            <a:pPr marL="0">
              <a:buNone/>
            </a:pPr>
            <a:r>
              <a:rPr lang="en-GB" sz="2000" i="1" dirty="0"/>
              <a:t>Write down any ideas for your poem in box 3 on your </a:t>
            </a:r>
          </a:p>
          <a:p>
            <a:pPr marL="0">
              <a:buNone/>
            </a:pPr>
            <a:r>
              <a:rPr lang="en-GB" sz="2000" i="1" dirty="0"/>
              <a:t>planning sheet.</a:t>
            </a:r>
          </a:p>
          <a:p>
            <a:pPr marL="0">
              <a:buNone/>
            </a:pPr>
            <a:endParaRPr lang="en-GB" sz="2000" i="1" dirty="0">
              <a:solidFill>
                <a:srgbClr val="00B0F0"/>
              </a:solidFill>
            </a:endParaRPr>
          </a:p>
          <a:p>
            <a:pPr marL="0">
              <a:buNone/>
            </a:pPr>
            <a:endParaRPr lang="en-GB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239000" cy="3916363"/>
          </a:xfrm>
        </p:spPr>
        <p:txBody>
          <a:bodyPr>
            <a:noAutofit/>
          </a:bodyPr>
          <a:lstStyle/>
          <a:p>
            <a:pPr marL="0" lvl="0">
              <a:buNone/>
            </a:pPr>
            <a:r>
              <a:rPr lang="en-GB" sz="2400" b="1" dirty="0">
                <a:solidFill>
                  <a:srgbClr val="00B050"/>
                </a:solidFill>
              </a:rPr>
              <a:t>What is a Metaphor?</a:t>
            </a:r>
          </a:p>
          <a:p>
            <a:pPr marL="0" lvl="0">
              <a:buNone/>
            </a:pPr>
            <a:endParaRPr lang="en-GB" sz="1100" b="1" dirty="0">
              <a:solidFill>
                <a:srgbClr val="00B050"/>
              </a:solidFill>
            </a:endParaRPr>
          </a:p>
          <a:p>
            <a:pPr marL="0" lvl="0">
              <a:buNone/>
            </a:pPr>
            <a:r>
              <a:rPr lang="en-GB" sz="1800" dirty="0"/>
              <a:t>It is where you describe something as something else...</a:t>
            </a:r>
          </a:p>
          <a:p>
            <a:pPr marL="0" lvl="0">
              <a:buNone/>
            </a:pPr>
            <a:r>
              <a:rPr lang="en-GB" sz="1800" dirty="0"/>
              <a:t>- Choose a noun from one of your lines to change to a metaphor.</a:t>
            </a:r>
            <a:br>
              <a:rPr lang="en-GB" sz="1800" dirty="0"/>
            </a:br>
            <a:endParaRPr lang="en-GB" sz="1800" dirty="0"/>
          </a:p>
          <a:p>
            <a:pPr marL="0" lvl="0">
              <a:buNone/>
            </a:pPr>
            <a:r>
              <a:rPr lang="en-GB" sz="1800" dirty="0"/>
              <a:t>- Think of words that describe your noun:</a:t>
            </a:r>
          </a:p>
          <a:p>
            <a:pPr marL="0" lvl="0">
              <a:buNone/>
            </a:pPr>
            <a:r>
              <a:rPr lang="en-GB" sz="1800" dirty="0"/>
              <a:t>E.g. If you had the word ‘</a:t>
            </a:r>
            <a:r>
              <a:rPr lang="en-GB" sz="1800" dirty="0">
                <a:solidFill>
                  <a:srgbClr val="00B0F0"/>
                </a:solidFill>
              </a:rPr>
              <a:t>river</a:t>
            </a:r>
            <a:r>
              <a:rPr lang="en-GB" sz="1800" dirty="0"/>
              <a:t>’</a:t>
            </a:r>
          </a:p>
          <a:p>
            <a:pPr marL="0" lvl="0">
              <a:buNone/>
            </a:pPr>
            <a:r>
              <a:rPr lang="en-GB" sz="1800" dirty="0"/>
              <a:t>You might write ‘</a:t>
            </a:r>
            <a:r>
              <a:rPr lang="en-GB" sz="1800" dirty="0">
                <a:solidFill>
                  <a:srgbClr val="00B0F0"/>
                </a:solidFill>
              </a:rPr>
              <a:t>long, cool, watery, clear</a:t>
            </a:r>
            <a:r>
              <a:rPr lang="en-GB" sz="1800" dirty="0"/>
              <a:t>’</a:t>
            </a:r>
            <a:br>
              <a:rPr lang="en-GB" sz="1800" dirty="0"/>
            </a:br>
            <a:endParaRPr lang="en-GB" sz="1800" dirty="0"/>
          </a:p>
          <a:p>
            <a:pPr marL="0" lvl="0">
              <a:buNone/>
            </a:pPr>
            <a:r>
              <a:rPr lang="en-GB" sz="1800" dirty="0"/>
              <a:t>- Now think of other things that share the same description</a:t>
            </a:r>
            <a:br>
              <a:rPr lang="en-GB" sz="1800" dirty="0"/>
            </a:br>
            <a:r>
              <a:rPr lang="en-GB" sz="1800" dirty="0"/>
              <a:t>E.g. </a:t>
            </a:r>
            <a:r>
              <a:rPr lang="en-GB" sz="1800" dirty="0">
                <a:solidFill>
                  <a:srgbClr val="00B0F0"/>
                </a:solidFill>
              </a:rPr>
              <a:t>Ribbon, ice, liquid, glass</a:t>
            </a:r>
            <a:br>
              <a:rPr lang="en-GB" sz="1800" dirty="0">
                <a:solidFill>
                  <a:srgbClr val="00B0F0"/>
                </a:solidFill>
              </a:rPr>
            </a:br>
            <a:endParaRPr lang="en-GB" sz="1800" dirty="0">
              <a:solidFill>
                <a:srgbClr val="00B0F0"/>
              </a:solidFill>
            </a:endParaRPr>
          </a:p>
          <a:p>
            <a:pPr marL="0" lvl="0">
              <a:buNone/>
            </a:pPr>
            <a:r>
              <a:rPr lang="en-GB" sz="1800" dirty="0"/>
              <a:t>- Use these new items to describe your noun</a:t>
            </a:r>
          </a:p>
          <a:p>
            <a:pPr marL="0" lvl="0">
              <a:buNone/>
            </a:pPr>
            <a:r>
              <a:rPr lang="en-GB" sz="1800" dirty="0"/>
              <a:t>E.g. </a:t>
            </a:r>
            <a:r>
              <a:rPr lang="en-GB" sz="1800" dirty="0">
                <a:solidFill>
                  <a:srgbClr val="00B0F0"/>
                </a:solidFill>
              </a:rPr>
              <a:t>Ribbons of liquid glass flow through me</a:t>
            </a:r>
          </a:p>
          <a:p>
            <a:pPr marL="0" lvl="0">
              <a:buNone/>
            </a:pPr>
            <a:endParaRPr lang="en-GB" sz="1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239000" cy="3916363"/>
          </a:xfrm>
        </p:spPr>
        <p:txBody>
          <a:bodyPr>
            <a:noAutofit/>
          </a:bodyPr>
          <a:lstStyle/>
          <a:p>
            <a:pPr marL="0" lvl="0">
              <a:buNone/>
            </a:pPr>
            <a:r>
              <a:rPr lang="en-GB" sz="2400" b="1" dirty="0">
                <a:solidFill>
                  <a:srgbClr val="00B050"/>
                </a:solidFill>
              </a:rPr>
              <a:t>What is Alliteration?</a:t>
            </a:r>
          </a:p>
          <a:p>
            <a:pPr marL="0" lvl="0">
              <a:buNone/>
            </a:pPr>
            <a:endParaRPr lang="en-GB" sz="1100" b="1" dirty="0">
              <a:solidFill>
                <a:srgbClr val="00B050"/>
              </a:solidFill>
            </a:endParaRPr>
          </a:p>
          <a:p>
            <a:pPr marL="0" lvl="0">
              <a:buNone/>
            </a:pPr>
            <a:r>
              <a:rPr lang="en-GB" sz="1800" dirty="0"/>
              <a:t>It’s where you use the same letter or sound at the beginning of words:</a:t>
            </a:r>
          </a:p>
          <a:p>
            <a:pPr marL="0" lvl="0">
              <a:buNone/>
            </a:pPr>
            <a:br>
              <a:rPr lang="en-GB" sz="1800" dirty="0"/>
            </a:br>
            <a:r>
              <a:rPr lang="en-GB" sz="1800" dirty="0"/>
              <a:t>E.g. Using river as our word again, if you said ‘</a:t>
            </a:r>
            <a:r>
              <a:rPr lang="en-GB" sz="1800" dirty="0">
                <a:solidFill>
                  <a:srgbClr val="00B0F0"/>
                </a:solidFill>
              </a:rPr>
              <a:t>fish swim in me</a:t>
            </a:r>
            <a:r>
              <a:rPr lang="en-GB" sz="1800" dirty="0"/>
              <a:t>’</a:t>
            </a:r>
          </a:p>
          <a:p>
            <a:pPr marL="0" lvl="0">
              <a:buNone/>
            </a:pPr>
            <a:r>
              <a:rPr lang="en-GB" sz="1800" dirty="0"/>
              <a:t>You could use alliteration to change the line to</a:t>
            </a:r>
          </a:p>
          <a:p>
            <a:pPr marL="0" lvl="0">
              <a:buNone/>
            </a:pPr>
            <a:r>
              <a:rPr lang="en-GB" sz="1800" dirty="0"/>
              <a:t>‘</a:t>
            </a:r>
            <a:r>
              <a:rPr lang="en-GB" sz="1800" dirty="0">
                <a:solidFill>
                  <a:srgbClr val="00B0F0"/>
                </a:solidFill>
              </a:rPr>
              <a:t>My waves are filled full of flitting fish</a:t>
            </a:r>
            <a:r>
              <a:rPr lang="en-GB" sz="1800" dirty="0"/>
              <a:t>’</a:t>
            </a:r>
          </a:p>
          <a:p>
            <a:pPr marL="0" lvl="0">
              <a:buNone/>
            </a:pPr>
            <a:endParaRPr lang="en-GB" sz="1800" dirty="0"/>
          </a:p>
          <a:p>
            <a:pPr marL="0" lvl="0">
              <a:buNone/>
            </a:pPr>
            <a:r>
              <a:rPr lang="en-GB" sz="1800" i="1" dirty="0"/>
              <a:t>What words with the same letter or sound can you think of to describe your theme? Pop your ideas in box 3 on your planning sheet.</a:t>
            </a:r>
          </a:p>
          <a:p>
            <a:pPr marL="0" lvl="0">
              <a:buNone/>
            </a:pPr>
            <a:endParaRPr lang="en-GB" sz="18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6477000" cy="4495800"/>
          </a:xfrm>
        </p:spPr>
        <p:txBody>
          <a:bodyPr>
            <a:noAutofit/>
          </a:bodyPr>
          <a:lstStyle/>
          <a:p>
            <a:pPr marL="0" lvl="0">
              <a:buNone/>
            </a:pPr>
            <a:r>
              <a:rPr lang="en-GB" sz="2000" b="1" dirty="0">
                <a:solidFill>
                  <a:srgbClr val="00B050"/>
                </a:solidFill>
              </a:rPr>
              <a:t>What is Imagery?</a:t>
            </a:r>
          </a:p>
          <a:p>
            <a:pPr marL="0">
              <a:spcAft>
                <a:spcPts val="1200"/>
              </a:spcAft>
              <a:buNone/>
            </a:pPr>
            <a:r>
              <a:rPr lang="en-GB" sz="1800" dirty="0"/>
              <a:t>Imagery is how you describe your subject so the reader can imagine what you’re doing or seeing.</a:t>
            </a:r>
          </a:p>
          <a:p>
            <a:pPr marL="0">
              <a:spcAft>
                <a:spcPts val="1200"/>
              </a:spcAft>
              <a:buNone/>
            </a:pPr>
            <a:r>
              <a:rPr lang="en-GB" sz="1800" dirty="0"/>
              <a:t>- You can create imagery by using your senses – what can you (or your poem subject) see, feel, hear, smell, taste?</a:t>
            </a:r>
          </a:p>
          <a:p>
            <a:pPr marL="0">
              <a:spcAft>
                <a:spcPts val="1200"/>
              </a:spcAft>
              <a:buNone/>
            </a:pPr>
            <a:r>
              <a:rPr lang="en-GB" sz="1800" dirty="0"/>
              <a:t>- Who or what is nearby?</a:t>
            </a:r>
          </a:p>
          <a:p>
            <a:pPr marL="0">
              <a:spcAft>
                <a:spcPts val="1200"/>
              </a:spcAft>
              <a:buNone/>
            </a:pPr>
            <a:r>
              <a:rPr lang="en-GB" sz="1800" dirty="0"/>
              <a:t>- How does this make you (or your poem’s subject) feel?</a:t>
            </a:r>
          </a:p>
          <a:p>
            <a:pPr marL="0">
              <a:spcAft>
                <a:spcPts val="1200"/>
              </a:spcAft>
              <a:buNone/>
            </a:pPr>
            <a:r>
              <a:rPr lang="en-GB" sz="1800" dirty="0"/>
              <a:t>- What descriptive words can you use?</a:t>
            </a:r>
          </a:p>
          <a:p>
            <a:pPr marL="0">
              <a:spcAft>
                <a:spcPts val="1200"/>
              </a:spcAft>
              <a:buNone/>
            </a:pPr>
            <a:r>
              <a:rPr lang="en-GB" sz="1800"/>
              <a:t>- What </a:t>
            </a:r>
            <a:r>
              <a:rPr lang="en-GB" sz="1800" dirty="0"/>
              <a:t>poetic techniques can you include?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1752600"/>
            <a:ext cx="6934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3600" b="1" dirty="0">
                <a:solidFill>
                  <a:srgbClr val="00B050"/>
                </a:solidFill>
              </a:rPr>
              <a:t>Now it’s time to write your </a:t>
            </a:r>
            <a:br>
              <a:rPr lang="en-GB" sz="3600" b="1" dirty="0">
                <a:solidFill>
                  <a:srgbClr val="00B050"/>
                </a:solidFill>
              </a:rPr>
            </a:br>
            <a:r>
              <a:rPr lang="en-GB" sz="3600" b="1" dirty="0">
                <a:solidFill>
                  <a:srgbClr val="00B050"/>
                </a:solidFill>
              </a:rPr>
              <a:t>own, original poem…</a:t>
            </a:r>
          </a:p>
          <a:p>
            <a:pPr lvl="0" algn="ctr"/>
            <a:endParaRPr lang="en-GB" sz="3600" b="1" dirty="0">
              <a:solidFill>
                <a:srgbClr val="00B050"/>
              </a:solidFill>
            </a:endParaRPr>
          </a:p>
          <a:p>
            <a:pPr lvl="0" algn="ctr"/>
            <a:r>
              <a:rPr lang="en-GB" sz="3600" b="1" dirty="0">
                <a:solidFill>
                  <a:srgbClr val="00B050"/>
                </a:solidFill>
              </a:rPr>
              <a:t>If you have any questions, ask your teacher now!</a:t>
            </a:r>
            <a:endParaRPr lang="en-GB" b="1" dirty="0">
              <a:solidFill>
                <a:srgbClr val="00B050"/>
              </a:solidFill>
            </a:endParaRPr>
          </a:p>
          <a:p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6781800" cy="4525963"/>
          </a:xfrm>
        </p:spPr>
        <p:txBody>
          <a:bodyPr>
            <a:noAutofit/>
          </a:bodyPr>
          <a:lstStyle/>
          <a:p>
            <a:pPr marL="0" lvl="0">
              <a:buNone/>
            </a:pPr>
            <a:r>
              <a:rPr lang="en-GB" b="1" dirty="0">
                <a:solidFill>
                  <a:srgbClr val="00B050"/>
                </a:solidFill>
              </a:rPr>
              <a:t>Peer Assessment Time!</a:t>
            </a:r>
          </a:p>
          <a:p>
            <a:pPr marL="365760"/>
            <a:r>
              <a:rPr lang="en-GB" sz="2400" dirty="0"/>
              <a:t>Work with a partner</a:t>
            </a:r>
          </a:p>
          <a:p>
            <a:pPr marL="365760"/>
            <a:r>
              <a:rPr lang="en-GB" sz="2400" dirty="0"/>
              <a:t>Read your poem to them</a:t>
            </a:r>
          </a:p>
          <a:p>
            <a:pPr marL="365760"/>
            <a:r>
              <a:rPr lang="en-GB" sz="2400" dirty="0"/>
              <a:t>Your partner is to provide feedback; something they liked about the poem and a suggestion on how to improve</a:t>
            </a:r>
          </a:p>
          <a:p>
            <a:pPr marL="365760"/>
            <a:r>
              <a:rPr lang="en-GB" sz="2400" dirty="0"/>
              <a:t>You then listen to your partner’s poem and provide them with feedback</a:t>
            </a:r>
          </a:p>
          <a:p>
            <a:pPr marL="365760"/>
            <a:r>
              <a:rPr lang="en-GB" sz="2400" dirty="0"/>
              <a:t>Make any changes to your work before handing it in to your teacher</a:t>
            </a:r>
          </a:p>
          <a:p>
            <a:pPr>
              <a:buNone/>
            </a:pPr>
            <a:endParaRPr lang="en-GB" sz="2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42"/>
            <a:ext cx="9144000" cy="685571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724</Words>
  <Application>Microsoft Office PowerPoint</Application>
  <PresentationFormat>On-screen Show (4:3)</PresentationFormat>
  <Paragraphs>83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Poppins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ashley.janson</dc:creator>
  <cp:lastModifiedBy>Lynsey Hawkins</cp:lastModifiedBy>
  <cp:revision>42</cp:revision>
  <dcterms:created xsi:type="dcterms:W3CDTF">2016-08-02T12:45:58Z</dcterms:created>
  <dcterms:modified xsi:type="dcterms:W3CDTF">2024-02-16T15:03:31Z</dcterms:modified>
</cp:coreProperties>
</file>