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2"/>
    <p:sldId id="256" r:id="rId3"/>
    <p:sldId id="257" r:id="rId4"/>
    <p:sldId id="261" r:id="rId5"/>
    <p:sldId id="260" r:id="rId6"/>
    <p:sldId id="262" r:id="rId7"/>
    <p:sldId id="264" r:id="rId8"/>
    <p:sldId id="271" r:id="rId9"/>
    <p:sldId id="273" r:id="rId10"/>
    <p:sldId id="274" r:id="rId11"/>
    <p:sldId id="272" r:id="rId12"/>
    <p:sldId id="277" r:id="rId13"/>
    <p:sldId id="284" r:id="rId14"/>
    <p:sldId id="283" r:id="rId15"/>
    <p:sldId id="275" r:id="rId16"/>
    <p:sldId id="278" r:id="rId17"/>
    <p:sldId id="279" r:id="rId18"/>
    <p:sldId id="280" r:id="rId19"/>
    <p:sldId id="276" r:id="rId20"/>
    <p:sldId id="282" r:id="rId21"/>
    <p:sldId id="265" r:id="rId22"/>
    <p:sldId id="270" r:id="rId23"/>
    <p:sldId id="258" r:id="rId2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2E0D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99" autoAdjust="0"/>
  </p:normalViewPr>
  <p:slideViewPr>
    <p:cSldViewPr>
      <p:cViewPr varScale="1">
        <p:scale>
          <a:sx n="103" d="100"/>
          <a:sy n="103" d="100"/>
        </p:scale>
        <p:origin x="1300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06T06:53:46.824"/>
    </inkml:context>
    <inkml:brush xml:id="br0">
      <inkml:brushProperty name="width" value="0.2" units="cm"/>
      <inkml:brushProperty name="height" value="0.2" units="cm"/>
      <inkml:brushProperty name="color" value="#66CC00"/>
    </inkml:brush>
  </inkml:definitions>
  <inkml:trace contextRef="#ctx0" brushRef="#br0">0 1403 24575,'10'0'0,"-1"0"0,1 1 0,0 0 0,-1 0 0,1 1 0,-1 0 0,13 6 0,-16-6 0,-1 1 0,1 0 0,-1 1 0,0 0 0,0 0 0,0 0 0,-1 0 0,0 0 0,1 1 0,-1 0 0,-1 0 0,5 8 0,28 46 0,40 61 0,-66-106 0,0-1 0,1-1 0,1 0 0,0 0 0,1-1 0,18 12 0,-30-22 0,0-1 0,0 1 0,-1 0 0,1-1 0,0 1 0,0-1 0,0 1 0,0-1 0,0 0 0,0 1 0,0-1 0,0 0 0,0 0 0,0 0 0,0 0 0,0 0 0,0 0 0,0 0 0,0 0 0,0 0 0,0 0 0,0 0 0,0 0 0,0-1 0,0 1 0,0-1 0,0 1 0,0 0 0,0-1 0,-1 0 0,1 1 0,0-1 0,0 1 0,0-1 0,-1 0 0,1 0 0,0 1 0,-1-1 0,1 0 0,-1 0 0,1 0 0,-1 0 0,1 0 0,-1 0 0,0 1 0,1-3 0,2-6 0,0-1 0,-1 0 0,0 1 0,1-13 0,0-2 0,1 10 0,68-269 0,-54 230 0,1-1 0,3 2 0,33-57 0,-3 13 0,-37 64 0,1 1 0,2 0 0,1 1 0,1 2 0,48-53 0,109-101 0,-67 65 0,315-333 0,-411 436-1365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125446" y="2700765"/>
            <a:ext cx="4893106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9DE0"/>
                </a:solidFill>
                <a:latin typeface="Futura Md BT"/>
                <a:cs typeface="Futura Md B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1">
                <a:solidFill>
                  <a:srgbClr val="E3007D"/>
                </a:solidFill>
                <a:latin typeface="Futura Md BT"/>
                <a:cs typeface="Futura Md B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chemeClr val="tx1"/>
                </a:solidFill>
                <a:latin typeface="Myriad Pro"/>
                <a:cs typeface="Myriad Pr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1">
                <a:solidFill>
                  <a:srgbClr val="E3007D"/>
                </a:solidFill>
                <a:latin typeface="Futura Md BT"/>
                <a:cs typeface="Futura Md B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1">
                <a:solidFill>
                  <a:srgbClr val="E3007D"/>
                </a:solidFill>
                <a:latin typeface="Futura Md BT"/>
                <a:cs typeface="Futura Md B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28670" y="1542213"/>
            <a:ext cx="6486659" cy="8788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1">
                <a:solidFill>
                  <a:srgbClr val="E3007D"/>
                </a:solidFill>
                <a:latin typeface="Futura Md BT"/>
                <a:cs typeface="Futura Md B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10776" y="2199035"/>
            <a:ext cx="6794500" cy="3360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chemeClr val="tx1"/>
                </a:solidFill>
                <a:latin typeface="Myriad Pro"/>
                <a:cs typeface="Myriad Pr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YW_Presentation Slide-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8" y="0"/>
            <a:ext cx="914298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F285BF-87F1-0519-BE5D-791D8B84D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F32EAD-E5AE-616F-F69C-1154161E2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4191000"/>
            <a:ext cx="7086600" cy="2364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5080" indent="12700" algn="ctr">
              <a:lnSpc>
                <a:spcPct val="100000"/>
              </a:lnSpc>
              <a:spcBef>
                <a:spcPts val="100"/>
              </a:spcBef>
            </a:pPr>
            <a:r>
              <a:rPr lang="en-GB" sz="3200" b="1" spc="-5" dirty="0">
                <a:latin typeface="Comic Sans MS" pitchFamily="66" charset="0"/>
                <a:cs typeface="Muli"/>
              </a:rPr>
              <a:t>Get your </a:t>
            </a:r>
            <a:r>
              <a:rPr lang="en-GB" sz="3200" b="1" dirty="0">
                <a:latin typeface="Comic Sans MS" pitchFamily="66" charset="0"/>
                <a:cs typeface="Muli"/>
              </a:rPr>
              <a:t>pencil or whiteboard</a:t>
            </a:r>
            <a:r>
              <a:rPr lang="en-GB" sz="3200" b="1" spc="-15" dirty="0">
                <a:latin typeface="Comic Sans MS" pitchFamily="66" charset="0"/>
                <a:cs typeface="Muli"/>
              </a:rPr>
              <a:t> </a:t>
            </a:r>
            <a:r>
              <a:rPr lang="en-GB" sz="3200" b="1" spc="-5" dirty="0">
                <a:latin typeface="Comic Sans MS" pitchFamily="66" charset="0"/>
                <a:cs typeface="Muli"/>
              </a:rPr>
              <a:t>to</a:t>
            </a:r>
            <a:r>
              <a:rPr lang="en-GB" sz="3200" b="1" spc="-15" dirty="0">
                <a:latin typeface="Comic Sans MS" pitchFamily="66" charset="0"/>
                <a:cs typeface="Muli"/>
              </a:rPr>
              <a:t> </a:t>
            </a:r>
            <a:r>
              <a:rPr lang="en-GB" sz="3200" b="1" dirty="0">
                <a:latin typeface="Comic Sans MS" pitchFamily="66" charset="0"/>
                <a:cs typeface="Muli"/>
              </a:rPr>
              <a:t>make</a:t>
            </a:r>
            <a:r>
              <a:rPr lang="en-GB" sz="3200" b="1" spc="-10" dirty="0">
                <a:latin typeface="Comic Sans MS" pitchFamily="66" charset="0"/>
                <a:cs typeface="Muli"/>
              </a:rPr>
              <a:t> n</a:t>
            </a:r>
            <a:r>
              <a:rPr lang="en-GB" sz="3200" b="1" spc="-5" dirty="0">
                <a:latin typeface="Comic Sans MS" pitchFamily="66" charset="0"/>
                <a:cs typeface="Muli"/>
              </a:rPr>
              <a:t>otes. </a:t>
            </a:r>
          </a:p>
          <a:p>
            <a:pPr marL="882650" marR="5080" indent="-869950" algn="ctr">
              <a:lnSpc>
                <a:spcPct val="100000"/>
              </a:lnSpc>
              <a:spcBef>
                <a:spcPts val="100"/>
              </a:spcBef>
            </a:pPr>
            <a:endParaRPr lang="en-GB" sz="3200" b="1" spc="-5" dirty="0">
              <a:latin typeface="Comic Sans MS" pitchFamily="66" charset="0"/>
              <a:cs typeface="Muli"/>
            </a:endParaRPr>
          </a:p>
          <a:p>
            <a:pPr marL="882650" marR="5080" indent="-869950" algn="ctr">
              <a:lnSpc>
                <a:spcPct val="100000"/>
              </a:lnSpc>
              <a:spcBef>
                <a:spcPts val="100"/>
              </a:spcBef>
            </a:pPr>
            <a:r>
              <a:rPr lang="en-GB" sz="3200" b="1" spc="-5" dirty="0">
                <a:latin typeface="Comic Sans MS" pitchFamily="66" charset="0"/>
                <a:cs typeface="Muli"/>
              </a:rPr>
              <a:t>Let’s</a:t>
            </a:r>
            <a:r>
              <a:rPr lang="en-GB" sz="3200" b="1" spc="-20" dirty="0">
                <a:latin typeface="Comic Sans MS" pitchFamily="66" charset="0"/>
                <a:cs typeface="Muli"/>
              </a:rPr>
              <a:t> </a:t>
            </a:r>
            <a:r>
              <a:rPr lang="en-GB" sz="3200" b="1" dirty="0">
                <a:latin typeface="Comic Sans MS" pitchFamily="66" charset="0"/>
                <a:cs typeface="Muli"/>
              </a:rPr>
              <a:t>get</a:t>
            </a:r>
            <a:r>
              <a:rPr lang="en-GB" sz="3200" b="1" spc="-15" dirty="0">
                <a:latin typeface="Comic Sans MS" pitchFamily="66" charset="0"/>
                <a:cs typeface="Muli"/>
              </a:rPr>
              <a:t> </a:t>
            </a:r>
            <a:r>
              <a:rPr lang="en-GB" sz="3200" b="1" spc="-5" dirty="0">
                <a:latin typeface="Comic Sans MS" pitchFamily="66" charset="0"/>
                <a:cs typeface="Muli"/>
              </a:rPr>
              <a:t>started!</a:t>
            </a:r>
            <a:endParaRPr lang="en-GB" sz="3200" dirty="0">
              <a:latin typeface="Comic Sans MS" pitchFamily="66" charset="0"/>
              <a:cs typeface="Muli"/>
            </a:endParaRPr>
          </a:p>
          <a:p>
            <a:endParaRPr lang="en-GB" dirty="0"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219200"/>
            <a:ext cx="81534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b="1" spc="-25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Today</a:t>
            </a:r>
            <a:r>
              <a:rPr lang="en-GB" sz="4400" b="1" spc="-75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 </a:t>
            </a:r>
            <a:r>
              <a:rPr lang="en-GB" sz="4400" b="1" spc="-20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you</a:t>
            </a:r>
            <a:r>
              <a:rPr lang="en-GB" sz="4400" b="1" spc="-75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 </a:t>
            </a:r>
            <a:r>
              <a:rPr lang="en-GB" sz="4400" b="1" spc="-20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are</a:t>
            </a:r>
            <a:r>
              <a:rPr lang="en-GB" sz="4400" b="1" spc="-75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 </a:t>
            </a:r>
            <a:r>
              <a:rPr lang="en-GB" sz="4400" b="1" spc="-25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going</a:t>
            </a:r>
            <a:r>
              <a:rPr lang="en-GB" sz="4400" b="1" spc="-75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 </a:t>
            </a:r>
            <a:r>
              <a:rPr lang="en-GB" sz="4400" b="1" spc="-15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to</a:t>
            </a:r>
            <a:r>
              <a:rPr lang="en-GB" sz="4400" b="1" spc="-75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 </a:t>
            </a:r>
          </a:p>
          <a:p>
            <a:pPr algn="ctr"/>
            <a:r>
              <a:rPr lang="en-GB" sz="4400" b="1" spc="-25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write</a:t>
            </a:r>
            <a:r>
              <a:rPr lang="en-GB" sz="4400" b="1" spc="-70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 </a:t>
            </a:r>
            <a:r>
              <a:rPr lang="en-GB" sz="4400" b="1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an acrostic</a:t>
            </a:r>
            <a:r>
              <a:rPr lang="en-GB" sz="4400" b="1" spc="-1019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 </a:t>
            </a:r>
            <a:r>
              <a:rPr lang="en-GB" sz="4400" b="1" spc="-25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poem </a:t>
            </a:r>
            <a:r>
              <a:rPr lang="en-GB" sz="4400" b="1" spc="-20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for the </a:t>
            </a:r>
            <a:r>
              <a:rPr lang="en-GB" sz="4400" b="1" spc="-30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Little Dreamers</a:t>
            </a:r>
          </a:p>
          <a:p>
            <a:pPr algn="ctr"/>
            <a:r>
              <a:rPr lang="en-GB" sz="4400" b="1" spc="-30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competition!</a:t>
            </a:r>
            <a:endParaRPr lang="en-GB" sz="4400" b="1" dirty="0">
              <a:solidFill>
                <a:srgbClr val="7030A0"/>
              </a:solidFill>
              <a:latin typeface="Comic Sans MS" pitchFamily="66" charset="0"/>
              <a:cs typeface="MV Boli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7D35C0-99EB-1BCB-5A29-6C4AE2124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90600" y="1600200"/>
            <a:ext cx="7086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spc="-25" dirty="0">
                <a:latin typeface="Comic Sans MS" pitchFamily="66" charset="0"/>
                <a:cs typeface="MV Boli" pitchFamily="2" charset="0"/>
              </a:rPr>
              <a:t>Learning Outcomes and Success Criteria for today’s lesson:</a:t>
            </a:r>
            <a:endParaRPr lang="en-GB" sz="3200" b="1" dirty="0">
              <a:latin typeface="Comic Sans MS" pitchFamily="66" charset="0"/>
              <a:cs typeface="MV Boli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3D9824-290B-0BBF-11FF-E4A223B70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85800" y="1371600"/>
            <a:ext cx="77724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4400" b="1" spc="-25" dirty="0">
              <a:solidFill>
                <a:schemeClr val="accent6">
                  <a:lumMod val="75000"/>
                </a:schemeClr>
              </a:solidFill>
              <a:latin typeface="MV Boli" pitchFamily="2" charset="0"/>
              <a:cs typeface="MV Boli" pitchFamily="2" charset="0"/>
            </a:endParaRPr>
          </a:p>
          <a:p>
            <a:pPr algn="ctr"/>
            <a:r>
              <a:rPr lang="en-GB" sz="6000" b="1" spc="-25" dirty="0">
                <a:latin typeface="Comic Sans MS" pitchFamily="66" charset="0"/>
                <a:cs typeface="MV Boli" pitchFamily="2" charset="0"/>
              </a:rPr>
              <a:t>What is an acrostic poem?</a:t>
            </a:r>
          </a:p>
          <a:p>
            <a:endParaRPr lang="en-GB" sz="4400" b="1" spc="-25" dirty="0">
              <a:solidFill>
                <a:schemeClr val="accent6">
                  <a:lumMod val="75000"/>
                </a:schemeClr>
              </a:solidFill>
              <a:latin typeface="MV Boli" pitchFamily="2" charset="0"/>
              <a:cs typeface="MV Boli" pitchFamily="2" charset="0"/>
            </a:endParaRPr>
          </a:p>
          <a:p>
            <a:pPr algn="ctr"/>
            <a:endParaRPr lang="en-GB" sz="4400" b="1" spc="-25" dirty="0">
              <a:solidFill>
                <a:schemeClr val="accent6">
                  <a:lumMod val="75000"/>
                </a:schemeClr>
              </a:solidFill>
              <a:latin typeface="MV Boli" pitchFamily="2" charset="0"/>
              <a:cs typeface="MV Boli" pitchFamily="2" charset="0"/>
            </a:endParaRPr>
          </a:p>
          <a:p>
            <a:pPr algn="ctr"/>
            <a:endParaRPr lang="en-GB" sz="4400" b="1" spc="-25" dirty="0">
              <a:solidFill>
                <a:schemeClr val="accent6">
                  <a:lumMod val="75000"/>
                </a:schemeClr>
              </a:solidFill>
              <a:latin typeface="MV Boli" pitchFamily="2" charset="0"/>
              <a:cs typeface="MV Boli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892F8A-1F2C-8203-703F-35313F1B4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1676400"/>
            <a:ext cx="7467600" cy="4537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5080" indent="12700">
              <a:lnSpc>
                <a:spcPct val="100000"/>
              </a:lnSpc>
              <a:spcBef>
                <a:spcPts val="100"/>
              </a:spcBef>
              <a:tabLst>
                <a:tab pos="0" algn="l"/>
              </a:tabLst>
            </a:pPr>
            <a:r>
              <a:rPr lang="en-GB" sz="3200" spc="-5" dirty="0">
                <a:latin typeface="Comic Sans MS" pitchFamily="66" charset="0"/>
                <a:cs typeface="Muli"/>
              </a:rPr>
              <a:t>An acrostic is a poem where the </a:t>
            </a:r>
            <a:r>
              <a:rPr lang="en-GB" sz="3200" spc="-5" dirty="0">
                <a:solidFill>
                  <a:srgbClr val="7030A0"/>
                </a:solidFill>
                <a:latin typeface="Comic Sans MS" pitchFamily="66" charset="0"/>
                <a:cs typeface="Muli"/>
              </a:rPr>
              <a:t>first letter </a:t>
            </a:r>
            <a:r>
              <a:rPr lang="en-GB" sz="3200" spc="-5" dirty="0">
                <a:latin typeface="Comic Sans MS" pitchFamily="66" charset="0"/>
                <a:cs typeface="Muli"/>
              </a:rPr>
              <a:t>of each line </a:t>
            </a:r>
            <a:r>
              <a:rPr lang="en-GB" sz="3200" spc="-5" dirty="0">
                <a:solidFill>
                  <a:srgbClr val="7030A0"/>
                </a:solidFill>
                <a:latin typeface="Comic Sans MS" pitchFamily="66" charset="0"/>
                <a:cs typeface="Muli"/>
              </a:rPr>
              <a:t>spells out a word </a:t>
            </a:r>
            <a:r>
              <a:rPr lang="en-GB" sz="3200" spc="-5" dirty="0">
                <a:latin typeface="Comic Sans MS" pitchFamily="66" charset="0"/>
                <a:cs typeface="Muli"/>
              </a:rPr>
              <a:t>down the page. Like this:</a:t>
            </a:r>
          </a:p>
          <a:p>
            <a:pPr marL="882650" marR="5080" indent="-869950">
              <a:lnSpc>
                <a:spcPct val="100000"/>
              </a:lnSpc>
              <a:spcBef>
                <a:spcPts val="100"/>
              </a:spcBef>
            </a:pPr>
            <a:endParaRPr lang="en-GB" sz="3200" spc="-5" dirty="0">
              <a:latin typeface="Comic Sans MS" pitchFamily="66" charset="0"/>
            </a:endParaRPr>
          </a:p>
          <a:p>
            <a:pPr marL="2509838"/>
            <a:r>
              <a:rPr lang="en-US" sz="3200" b="1" dirty="0">
                <a:solidFill>
                  <a:srgbClr val="7030A0"/>
                </a:solidFill>
                <a:latin typeface="Comic Sans MS" pitchFamily="66" charset="0"/>
              </a:rPr>
              <a:t>S</a:t>
            </a:r>
            <a:r>
              <a:rPr lang="en-US" sz="3200" dirty="0">
                <a:latin typeface="Comic Sans MS" pitchFamily="66" charset="0"/>
              </a:rPr>
              <a:t>hooting stars</a:t>
            </a:r>
          </a:p>
          <a:p>
            <a:pPr marL="2509838"/>
            <a:r>
              <a:rPr lang="en-US" sz="3200" b="1" dirty="0">
                <a:solidFill>
                  <a:srgbClr val="7030A0"/>
                </a:solidFill>
                <a:latin typeface="Comic Sans MS" pitchFamily="66" charset="0"/>
              </a:rPr>
              <a:t>P</a:t>
            </a:r>
            <a:r>
              <a:rPr lang="en-US" sz="3200" dirty="0">
                <a:latin typeface="Comic Sans MS" pitchFamily="66" charset="0"/>
              </a:rPr>
              <a:t>lanets everywhere</a:t>
            </a:r>
          </a:p>
          <a:p>
            <a:pPr marL="2509838"/>
            <a:r>
              <a:rPr lang="en-US" sz="3200" b="1" dirty="0">
                <a:solidFill>
                  <a:srgbClr val="7030A0"/>
                </a:solidFill>
                <a:latin typeface="Comic Sans MS" pitchFamily="66" charset="0"/>
              </a:rPr>
              <a:t>A</a:t>
            </a:r>
            <a:r>
              <a:rPr lang="en-US" sz="3200" dirty="0">
                <a:latin typeface="Comic Sans MS" pitchFamily="66" charset="0"/>
              </a:rPr>
              <a:t>liens live here</a:t>
            </a:r>
          </a:p>
          <a:p>
            <a:pPr marL="2509838"/>
            <a:r>
              <a:rPr lang="en-US" sz="3200" b="1" dirty="0" err="1">
                <a:solidFill>
                  <a:srgbClr val="7030A0"/>
                </a:solidFill>
                <a:latin typeface="Comic Sans MS" pitchFamily="66" charset="0"/>
              </a:rPr>
              <a:t>C</a:t>
            </a:r>
            <a:r>
              <a:rPr lang="en-US" sz="3200" dirty="0" err="1">
                <a:latin typeface="Comic Sans MS" pitchFamily="66" charset="0"/>
              </a:rPr>
              <a:t>olourful</a:t>
            </a:r>
            <a:r>
              <a:rPr lang="en-US" sz="3200" dirty="0">
                <a:latin typeface="Comic Sans MS" pitchFamily="66" charset="0"/>
              </a:rPr>
              <a:t> sky</a:t>
            </a:r>
          </a:p>
          <a:p>
            <a:pPr marL="2509838"/>
            <a:r>
              <a:rPr lang="en-US" sz="3200" b="1" dirty="0">
                <a:solidFill>
                  <a:srgbClr val="7030A0"/>
                </a:solidFill>
                <a:latin typeface="Comic Sans MS" pitchFamily="66" charset="0"/>
              </a:rPr>
              <a:t>E</a:t>
            </a:r>
            <a:r>
              <a:rPr lang="en-US" sz="3200" dirty="0">
                <a:latin typeface="Comic Sans MS" pitchFamily="66" charset="0"/>
              </a:rPr>
              <a:t>arth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A3F8CA-CAA1-0D37-347E-D53F3E498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28700" y="1752600"/>
            <a:ext cx="7086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spc="-25" dirty="0">
                <a:latin typeface="Comic Sans MS" pitchFamily="66" charset="0"/>
                <a:cs typeface="MV Boli" pitchFamily="2" charset="0"/>
              </a:rPr>
              <a:t>Let’s write an acrostic poem as a class. </a:t>
            </a:r>
          </a:p>
          <a:p>
            <a:pPr algn="ctr"/>
            <a:endParaRPr lang="en-GB" sz="4800" b="1" spc="-25" dirty="0">
              <a:latin typeface="Comic Sans MS" pitchFamily="66" charset="0"/>
              <a:cs typeface="MV Boli" pitchFamily="2" charset="0"/>
            </a:endParaRPr>
          </a:p>
          <a:p>
            <a:pPr algn="ctr"/>
            <a:r>
              <a:rPr lang="en-GB" sz="4800" b="1" spc="-25" dirty="0">
                <a:latin typeface="Comic Sans MS" pitchFamily="66" charset="0"/>
                <a:cs typeface="MV Boli" pitchFamily="2" charset="0"/>
              </a:rPr>
              <a:t>We will use the word </a:t>
            </a:r>
            <a:r>
              <a:rPr lang="en-GB" sz="4800" b="1" spc="-25" dirty="0">
                <a:solidFill>
                  <a:srgbClr val="FF0000"/>
                </a:solidFill>
                <a:latin typeface="Comic Sans MS" pitchFamily="66" charset="0"/>
                <a:cs typeface="MV Boli" pitchFamily="2" charset="0"/>
              </a:rPr>
              <a:t>dream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4C28EA7-46F9-5A4C-90BD-3680A0B99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24000" y="1585877"/>
            <a:ext cx="2667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b="1" spc="-25" dirty="0">
                <a:solidFill>
                  <a:srgbClr val="00B050"/>
                </a:solidFill>
                <a:latin typeface="Comic Sans MS" pitchFamily="66" charset="0"/>
                <a:cs typeface="MV Boli" pitchFamily="2" charset="0"/>
              </a:rPr>
              <a:t>D</a:t>
            </a:r>
          </a:p>
          <a:p>
            <a:r>
              <a:rPr lang="en-GB" sz="4800" b="1" spc="-25" dirty="0">
                <a:solidFill>
                  <a:srgbClr val="00B050"/>
                </a:solidFill>
                <a:latin typeface="Comic Sans MS" pitchFamily="66" charset="0"/>
                <a:cs typeface="MV Boli" pitchFamily="2" charset="0"/>
              </a:rPr>
              <a:t>R</a:t>
            </a:r>
          </a:p>
          <a:p>
            <a:r>
              <a:rPr lang="en-GB" sz="4800" b="1" spc="-25" dirty="0">
                <a:solidFill>
                  <a:srgbClr val="00B050"/>
                </a:solidFill>
                <a:latin typeface="Comic Sans MS" pitchFamily="66" charset="0"/>
                <a:cs typeface="MV Boli" pitchFamily="2" charset="0"/>
              </a:rPr>
              <a:t>E</a:t>
            </a:r>
          </a:p>
          <a:p>
            <a:r>
              <a:rPr lang="en-GB" sz="4800" b="1" spc="-25" dirty="0">
                <a:solidFill>
                  <a:srgbClr val="00B050"/>
                </a:solidFill>
                <a:latin typeface="Comic Sans MS" pitchFamily="66" charset="0"/>
                <a:cs typeface="MV Boli" pitchFamily="2" charset="0"/>
              </a:rPr>
              <a:t>A</a:t>
            </a:r>
          </a:p>
          <a:p>
            <a:r>
              <a:rPr lang="en-GB" sz="4800" b="1" spc="-25" dirty="0">
                <a:solidFill>
                  <a:srgbClr val="00B050"/>
                </a:solidFill>
                <a:latin typeface="Comic Sans MS" pitchFamily="66" charset="0"/>
                <a:cs typeface="MV Boli" pitchFamily="2" charset="0"/>
              </a:rPr>
              <a:t>M</a:t>
            </a:r>
          </a:p>
          <a:p>
            <a:endParaRPr lang="en-GB" sz="4800" b="1" spc="-25" dirty="0">
              <a:solidFill>
                <a:srgbClr val="00B050"/>
              </a:solidFill>
              <a:latin typeface="Comic Sans MS" pitchFamily="66" charset="0"/>
              <a:cs typeface="MV Boli" pitchFamily="2" charset="0"/>
            </a:endParaRPr>
          </a:p>
          <a:p>
            <a:endParaRPr lang="en-GB" sz="4800" b="1" spc="-25" dirty="0">
              <a:solidFill>
                <a:srgbClr val="00B050"/>
              </a:solidFill>
              <a:latin typeface="Comic Sans MS" pitchFamily="66" charset="0"/>
              <a:cs typeface="MV Boli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33800" y="2057400"/>
            <a:ext cx="4648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spc="-25" dirty="0">
                <a:latin typeface="Comic Sans MS" pitchFamily="66" charset="0"/>
                <a:cs typeface="MV Boli" pitchFamily="2" charset="0"/>
              </a:rPr>
              <a:t>Can you think of any words or sentences that start with these letters to describe a dream?</a:t>
            </a:r>
          </a:p>
        </p:txBody>
      </p:sp>
      <p:sp>
        <p:nvSpPr>
          <p:cNvPr id="4" name="Right Arrow 3"/>
          <p:cNvSpPr/>
          <p:nvPr/>
        </p:nvSpPr>
        <p:spPr>
          <a:xfrm rot="10800000">
            <a:off x="2286000" y="2781300"/>
            <a:ext cx="1371600" cy="1295400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151037-0170-9936-E5F2-5E5C1321C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0E868FD-5515-165C-2F27-D480F82F85BD}"/>
              </a:ext>
            </a:extLst>
          </p:cNvPr>
          <p:cNvSpPr/>
          <p:nvPr/>
        </p:nvSpPr>
        <p:spPr>
          <a:xfrm>
            <a:off x="1524000" y="1593878"/>
            <a:ext cx="2667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b="1" spc="-25" dirty="0">
                <a:solidFill>
                  <a:srgbClr val="00B050"/>
                </a:solidFill>
                <a:latin typeface="Comic Sans MS" pitchFamily="66" charset="0"/>
                <a:cs typeface="MV Boli" pitchFamily="2" charset="0"/>
              </a:rPr>
              <a:t>D</a:t>
            </a:r>
          </a:p>
          <a:p>
            <a:r>
              <a:rPr lang="en-GB" sz="4800" b="1" spc="-25" dirty="0">
                <a:solidFill>
                  <a:srgbClr val="00B050"/>
                </a:solidFill>
                <a:latin typeface="Comic Sans MS" pitchFamily="66" charset="0"/>
                <a:cs typeface="MV Boli" pitchFamily="2" charset="0"/>
              </a:rPr>
              <a:t>R</a:t>
            </a:r>
          </a:p>
          <a:p>
            <a:r>
              <a:rPr lang="en-GB" sz="4800" b="1" spc="-25" dirty="0">
                <a:solidFill>
                  <a:srgbClr val="00B050"/>
                </a:solidFill>
                <a:latin typeface="Comic Sans MS" pitchFamily="66" charset="0"/>
                <a:cs typeface="MV Boli" pitchFamily="2" charset="0"/>
              </a:rPr>
              <a:t>E</a:t>
            </a:r>
          </a:p>
          <a:p>
            <a:r>
              <a:rPr lang="en-GB" sz="4800" b="1" spc="-25" dirty="0">
                <a:solidFill>
                  <a:srgbClr val="00B050"/>
                </a:solidFill>
                <a:latin typeface="Comic Sans MS" pitchFamily="66" charset="0"/>
                <a:cs typeface="MV Boli" pitchFamily="2" charset="0"/>
              </a:rPr>
              <a:t>A</a:t>
            </a:r>
          </a:p>
          <a:p>
            <a:r>
              <a:rPr lang="en-GB" sz="4800" b="1" spc="-25" dirty="0">
                <a:solidFill>
                  <a:srgbClr val="00B050"/>
                </a:solidFill>
                <a:latin typeface="Comic Sans MS" pitchFamily="66" charset="0"/>
                <a:cs typeface="MV Boli" pitchFamily="2" charset="0"/>
              </a:rPr>
              <a:t>M</a:t>
            </a:r>
          </a:p>
          <a:p>
            <a:endParaRPr lang="en-GB" sz="4800" b="1" spc="-25" dirty="0">
              <a:solidFill>
                <a:srgbClr val="00B050"/>
              </a:solidFill>
              <a:latin typeface="Comic Sans MS" pitchFamily="66" charset="0"/>
              <a:cs typeface="MV Boli" pitchFamily="2" charset="0"/>
            </a:endParaRPr>
          </a:p>
          <a:p>
            <a:endParaRPr lang="en-GB" sz="4800" b="1" spc="-25" dirty="0">
              <a:solidFill>
                <a:srgbClr val="00B050"/>
              </a:solidFill>
              <a:latin typeface="Comic Sans MS" pitchFamily="66" charset="0"/>
              <a:cs typeface="MV Boli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0E22D0-A586-BDB3-FA22-1D024CBE2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76400" y="1924415"/>
            <a:ext cx="57912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spc="-25" dirty="0">
                <a:solidFill>
                  <a:srgbClr val="00B050"/>
                </a:solidFill>
                <a:latin typeface="Comic Sans MS" pitchFamily="66" charset="0"/>
                <a:cs typeface="MV Boli" pitchFamily="2" charset="0"/>
              </a:rPr>
              <a:t>D</a:t>
            </a:r>
            <a:r>
              <a:rPr lang="en-GB" sz="4400" spc="-25" dirty="0">
                <a:latin typeface="Comic Sans MS" pitchFamily="66" charset="0"/>
                <a:cs typeface="MV Boli" pitchFamily="2" charset="0"/>
              </a:rPr>
              <a:t>ream</a:t>
            </a:r>
            <a:r>
              <a:rPr lang="en-GB" sz="4400" b="1" spc="-25" dirty="0">
                <a:solidFill>
                  <a:srgbClr val="FF0000"/>
                </a:solidFill>
                <a:latin typeface="Comic Sans MS" pitchFamily="66" charset="0"/>
                <a:cs typeface="MV Boli" pitchFamily="2" charset="0"/>
              </a:rPr>
              <a:t> </a:t>
            </a:r>
            <a:r>
              <a:rPr lang="en-GB" sz="4400" spc="-25" dirty="0">
                <a:latin typeface="Comic Sans MS" pitchFamily="66" charset="0"/>
                <a:cs typeface="MV Boli" pitchFamily="2" charset="0"/>
              </a:rPr>
              <a:t>when</a:t>
            </a:r>
            <a:r>
              <a:rPr lang="en-GB" sz="4400" b="1" spc="-25" dirty="0">
                <a:solidFill>
                  <a:srgbClr val="FF0000"/>
                </a:solidFill>
                <a:latin typeface="Comic Sans MS" pitchFamily="66" charset="0"/>
                <a:cs typeface="MV Boli" pitchFamily="2" charset="0"/>
              </a:rPr>
              <a:t> </a:t>
            </a:r>
            <a:r>
              <a:rPr lang="en-GB" sz="4400" spc="-25" dirty="0">
                <a:latin typeface="Comic Sans MS" pitchFamily="66" charset="0"/>
                <a:cs typeface="MV Boli" pitchFamily="2" charset="0"/>
              </a:rPr>
              <a:t>I</a:t>
            </a:r>
            <a:r>
              <a:rPr lang="en-GB" sz="4400" b="1" spc="-25" dirty="0">
                <a:solidFill>
                  <a:srgbClr val="FF0000"/>
                </a:solidFill>
                <a:latin typeface="Comic Sans MS" pitchFamily="66" charset="0"/>
                <a:cs typeface="MV Boli" pitchFamily="2" charset="0"/>
              </a:rPr>
              <a:t> </a:t>
            </a:r>
            <a:r>
              <a:rPr lang="en-GB" sz="4400" spc="-25" dirty="0">
                <a:latin typeface="Comic Sans MS" pitchFamily="66" charset="0"/>
                <a:cs typeface="MV Boli" pitchFamily="2" charset="0"/>
              </a:rPr>
              <a:t>sleep</a:t>
            </a:r>
          </a:p>
          <a:p>
            <a:r>
              <a:rPr lang="en-GB" sz="4400" b="1" spc="-25" dirty="0">
                <a:solidFill>
                  <a:srgbClr val="00B050"/>
                </a:solidFill>
                <a:latin typeface="Comic Sans MS" pitchFamily="66" charset="0"/>
                <a:cs typeface="MV Boli" pitchFamily="2" charset="0"/>
              </a:rPr>
              <a:t>R</a:t>
            </a:r>
            <a:r>
              <a:rPr lang="en-GB" sz="4400" spc="-25" dirty="0">
                <a:latin typeface="Comic Sans MS" pitchFamily="66" charset="0"/>
                <a:cs typeface="MV Boli" pitchFamily="2" charset="0"/>
              </a:rPr>
              <a:t>eally</a:t>
            </a:r>
            <a:r>
              <a:rPr lang="en-GB" sz="4400" b="1" spc="-25" dirty="0">
                <a:solidFill>
                  <a:srgbClr val="FF0000"/>
                </a:solidFill>
                <a:latin typeface="Comic Sans MS" pitchFamily="66" charset="0"/>
                <a:cs typeface="MV Boli" pitchFamily="2" charset="0"/>
              </a:rPr>
              <a:t> </a:t>
            </a:r>
            <a:r>
              <a:rPr lang="en-GB" sz="4400" spc="-25" dirty="0">
                <a:latin typeface="Comic Sans MS" pitchFamily="66" charset="0"/>
                <a:cs typeface="MV Boli" pitchFamily="2" charset="0"/>
              </a:rPr>
              <a:t>fun</a:t>
            </a:r>
          </a:p>
          <a:p>
            <a:r>
              <a:rPr lang="en-GB" sz="4400" b="1" spc="-25" dirty="0">
                <a:solidFill>
                  <a:srgbClr val="00B050"/>
                </a:solidFill>
                <a:latin typeface="Comic Sans MS" pitchFamily="66" charset="0"/>
                <a:cs typeface="MV Boli" pitchFamily="2" charset="0"/>
              </a:rPr>
              <a:t>E</a:t>
            </a:r>
            <a:r>
              <a:rPr lang="en-GB" sz="4400" spc="-25" dirty="0">
                <a:latin typeface="Comic Sans MS" pitchFamily="66" charset="0"/>
                <a:cs typeface="MV Boli" pitchFamily="2" charset="0"/>
              </a:rPr>
              <a:t>very</a:t>
            </a:r>
            <a:r>
              <a:rPr lang="en-GB" sz="4400" b="1" spc="-25" dirty="0">
                <a:solidFill>
                  <a:srgbClr val="FF0000"/>
                </a:solidFill>
                <a:latin typeface="Comic Sans MS" pitchFamily="66" charset="0"/>
                <a:cs typeface="MV Boli" pitchFamily="2" charset="0"/>
              </a:rPr>
              <a:t> </a:t>
            </a:r>
            <a:r>
              <a:rPr lang="en-GB" sz="4400" spc="-25" dirty="0">
                <a:latin typeface="Comic Sans MS" pitchFamily="66" charset="0"/>
                <a:cs typeface="MV Boli" pitchFamily="2" charset="0"/>
              </a:rPr>
              <a:t>night</a:t>
            </a:r>
            <a:r>
              <a:rPr lang="en-GB" sz="4400" spc="-25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 </a:t>
            </a:r>
          </a:p>
          <a:p>
            <a:r>
              <a:rPr lang="en-GB" sz="4400" b="1" spc="-25" dirty="0">
                <a:solidFill>
                  <a:srgbClr val="00B050"/>
                </a:solidFill>
                <a:latin typeface="Comic Sans MS" pitchFamily="66" charset="0"/>
                <a:cs typeface="MV Boli" pitchFamily="2" charset="0"/>
              </a:rPr>
              <a:t>A</a:t>
            </a:r>
            <a:r>
              <a:rPr lang="en-GB" sz="4400" spc="-25" dirty="0">
                <a:latin typeface="Comic Sans MS" pitchFamily="66" charset="0"/>
                <a:cs typeface="MV Boli" pitchFamily="2" charset="0"/>
              </a:rPr>
              <a:t>mazing</a:t>
            </a:r>
            <a:r>
              <a:rPr lang="en-GB" sz="4400" b="1" spc="-25" dirty="0">
                <a:solidFill>
                  <a:srgbClr val="FF0000"/>
                </a:solidFill>
                <a:latin typeface="Comic Sans MS" pitchFamily="66" charset="0"/>
                <a:cs typeface="MV Boli" pitchFamily="2" charset="0"/>
              </a:rPr>
              <a:t> </a:t>
            </a:r>
            <a:r>
              <a:rPr lang="en-GB" sz="4400" spc="-25" dirty="0">
                <a:latin typeface="Comic Sans MS" pitchFamily="66" charset="0"/>
                <a:cs typeface="MV Boli" pitchFamily="2" charset="0"/>
              </a:rPr>
              <a:t>adventure</a:t>
            </a:r>
          </a:p>
          <a:p>
            <a:r>
              <a:rPr lang="en-GB" sz="4400" b="1" spc="-25" dirty="0">
                <a:solidFill>
                  <a:srgbClr val="00B050"/>
                </a:solidFill>
                <a:latin typeface="Comic Sans MS" pitchFamily="66" charset="0"/>
                <a:cs typeface="MV Boli" pitchFamily="2" charset="0"/>
              </a:rPr>
              <a:t>M</a:t>
            </a:r>
            <a:r>
              <a:rPr lang="en-GB" sz="4400" spc="-25" dirty="0">
                <a:latin typeface="Comic Sans MS" pitchFamily="66" charset="0"/>
                <a:cs typeface="MV Boli" pitchFamily="2" charset="0"/>
              </a:rPr>
              <a:t>agical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" y="1219200"/>
            <a:ext cx="8991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spc="-25" dirty="0">
                <a:latin typeface="Comic Sans MS" pitchFamily="66" charset="0"/>
                <a:cs typeface="MV Boli" pitchFamily="2" charset="0"/>
              </a:rPr>
              <a:t>Here’s our acrostic: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CAAD95-D6A1-5566-A285-981F0BB4F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38200" y="2667000"/>
            <a:ext cx="7162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spc="-25" dirty="0">
                <a:latin typeface="Comic Sans MS" pitchFamily="66" charset="0"/>
                <a:cs typeface="MV Boli" pitchFamily="2" charset="0"/>
              </a:rPr>
              <a:t>Now it’s time to write your own</a:t>
            </a:r>
          </a:p>
          <a:p>
            <a:pPr algn="ctr"/>
            <a:r>
              <a:rPr lang="en-GB" sz="3600" spc="-25" dirty="0">
                <a:latin typeface="Comic Sans MS" pitchFamily="66" charset="0"/>
                <a:cs typeface="MV Boli" pitchFamily="2" charset="0"/>
              </a:rPr>
              <a:t>acrostic poem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6A3FC1-985B-A56E-7984-DCFFCA1BC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8200" y="920621"/>
            <a:ext cx="78486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spc="-25" dirty="0">
                <a:latin typeface="Comic Sans MS" pitchFamily="66" charset="0"/>
                <a:cs typeface="MV Boli" pitchFamily="2" charset="0"/>
              </a:rPr>
              <a:t>Step 1.</a:t>
            </a:r>
          </a:p>
          <a:p>
            <a:br>
              <a:rPr lang="en-GB" sz="3200" spc="-25" dirty="0">
                <a:latin typeface="Comic Sans MS" pitchFamily="66" charset="0"/>
                <a:cs typeface="MV Boli" pitchFamily="2" charset="0"/>
              </a:rPr>
            </a:br>
            <a:r>
              <a:rPr lang="en-GB" sz="3200" spc="-25" dirty="0">
                <a:latin typeface="Comic Sans MS" pitchFamily="66" charset="0"/>
                <a:cs typeface="MV Boli" pitchFamily="2" charset="0"/>
              </a:rPr>
              <a:t>Look at these poem ideas:</a:t>
            </a:r>
          </a:p>
          <a:p>
            <a:endParaRPr lang="en-GB" sz="3200" spc="-25" dirty="0">
              <a:latin typeface="Comic Sans MS" pitchFamily="66" charset="0"/>
              <a:cs typeface="MV Boli" pitchFamily="2" charset="0"/>
            </a:endParaRPr>
          </a:p>
          <a:p>
            <a:r>
              <a:rPr lang="en-GB" sz="3200" spc="-25" dirty="0">
                <a:latin typeface="Comic Sans MS" pitchFamily="66" charset="0"/>
                <a:cs typeface="MV Boli" pitchFamily="2" charset="0"/>
              </a:rPr>
              <a:t>I dream about…</a:t>
            </a:r>
          </a:p>
          <a:p>
            <a:r>
              <a:rPr lang="en-GB" sz="3200" spc="-25" dirty="0">
                <a:latin typeface="Comic Sans MS" pitchFamily="66" charset="0"/>
                <a:cs typeface="MV Boli" pitchFamily="2" charset="0"/>
              </a:rPr>
              <a:t>When I grow up I want to be a…</a:t>
            </a:r>
          </a:p>
          <a:p>
            <a:r>
              <a:rPr lang="en-GB" sz="3200" spc="-25" dirty="0">
                <a:latin typeface="Comic Sans MS" pitchFamily="66" charset="0"/>
                <a:cs typeface="MV Boli" pitchFamily="2" charset="0"/>
              </a:rPr>
              <a:t>I dream of playing with…</a:t>
            </a:r>
          </a:p>
          <a:p>
            <a:r>
              <a:rPr lang="en-GB" sz="3200" spc="-25" dirty="0">
                <a:latin typeface="Comic Sans MS" pitchFamily="66" charset="0"/>
                <a:cs typeface="MV Boli" pitchFamily="2" charset="0"/>
              </a:rPr>
              <a:t>I dream of going to…</a:t>
            </a:r>
          </a:p>
          <a:p>
            <a:r>
              <a:rPr lang="en-GB" sz="3200" spc="-25" dirty="0">
                <a:latin typeface="Comic Sans MS" pitchFamily="66" charset="0"/>
                <a:cs typeface="MV Boli" pitchFamily="2" charset="0"/>
              </a:rPr>
              <a:t>My superpower is…</a:t>
            </a:r>
          </a:p>
          <a:p>
            <a:r>
              <a:rPr lang="en-GB" sz="3200" spc="-25" dirty="0">
                <a:latin typeface="Comic Sans MS" pitchFamily="66" charset="0"/>
                <a:cs typeface="MV Boli" pitchFamily="2" charset="0"/>
              </a:rPr>
              <a:t>I am scared of…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1FA236-025F-3DE4-F3A2-A15CE388E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8200" y="1284744"/>
            <a:ext cx="7848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3200" spc="-25" dirty="0">
              <a:latin typeface="Comic Sans MS" pitchFamily="66" charset="0"/>
              <a:cs typeface="MV Boli" pitchFamily="2" charset="0"/>
            </a:endParaRPr>
          </a:p>
          <a:p>
            <a:r>
              <a:rPr lang="en-GB" sz="3200" spc="-25" dirty="0">
                <a:latin typeface="Comic Sans MS" pitchFamily="66" charset="0"/>
                <a:cs typeface="MV Boli" pitchFamily="2" charset="0"/>
              </a:rPr>
              <a:t>Tick one of the ideas on your planning sheet to use.</a:t>
            </a:r>
          </a:p>
          <a:p>
            <a:endParaRPr lang="en-GB" sz="3200" spc="-25" dirty="0">
              <a:latin typeface="Comic Sans MS" pitchFamily="66" charset="0"/>
              <a:cs typeface="MV Boli" pitchFamily="2" charset="0"/>
            </a:endParaRPr>
          </a:p>
          <a:p>
            <a:r>
              <a:rPr lang="en-GB" sz="3200" spc="-25" dirty="0">
                <a:latin typeface="Comic Sans MS" pitchFamily="66" charset="0"/>
                <a:cs typeface="MV Boli" pitchFamily="2" charset="0"/>
              </a:rPr>
              <a:t>Write a word to finish the sentence.</a:t>
            </a:r>
          </a:p>
          <a:p>
            <a:endParaRPr lang="en-GB" sz="3200" spc="-25" dirty="0">
              <a:latin typeface="Comic Sans MS" pitchFamily="66" charset="0"/>
              <a:cs typeface="MV Boli" pitchFamily="2" charset="0"/>
            </a:endParaRPr>
          </a:p>
          <a:p>
            <a:r>
              <a:rPr lang="en-GB" sz="3200" spc="-25" dirty="0">
                <a:latin typeface="Comic Sans MS" pitchFamily="66" charset="0"/>
                <a:cs typeface="MV Boli" pitchFamily="2" charset="0"/>
              </a:rPr>
              <a:t>This will be your acrostic word!</a:t>
            </a:r>
          </a:p>
        </p:txBody>
      </p:sp>
    </p:spTree>
    <p:extLst>
      <p:ext uri="{BB962C8B-B14F-4D97-AF65-F5344CB8AC3E}">
        <p14:creationId xmlns:p14="http://schemas.microsoft.com/office/powerpoint/2010/main" val="2801245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A3682E-CF01-6922-ACC0-1A4526B98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8200" y="1284744"/>
            <a:ext cx="7848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spc="-25" dirty="0">
                <a:latin typeface="Comic Sans MS" pitchFamily="66" charset="0"/>
                <a:cs typeface="MV Boli" pitchFamily="2" charset="0"/>
              </a:rPr>
              <a:t>We have chosen:</a:t>
            </a:r>
          </a:p>
          <a:p>
            <a:endParaRPr lang="en-GB" sz="3200" spc="-25" dirty="0">
              <a:latin typeface="Comic Sans MS" pitchFamily="66" charset="0"/>
              <a:cs typeface="MV Boli" pitchFamily="2" charset="0"/>
            </a:endParaRPr>
          </a:p>
          <a:p>
            <a:r>
              <a:rPr lang="en-GB" sz="3200" spc="-25" dirty="0">
                <a:latin typeface="Comic Sans MS" pitchFamily="66" charset="0"/>
                <a:cs typeface="MV Boli" pitchFamily="2" charset="0"/>
              </a:rPr>
              <a:t>		I dream about…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550DCD-3067-223C-1928-2FC3ECCAA889}"/>
              </a:ext>
            </a:extLst>
          </p:cNvPr>
          <p:cNvSpPr/>
          <p:nvPr/>
        </p:nvSpPr>
        <p:spPr>
          <a:xfrm>
            <a:off x="2151816" y="2280660"/>
            <a:ext cx="457200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8502C25-CCE2-8D58-F89A-7B844836299F}"/>
                  </a:ext>
                </a:extLst>
              </p14:cNvPr>
              <p14:cNvContentPartPr/>
              <p14:nvPr/>
            </p14:nvContentPartPr>
            <p14:xfrm>
              <a:off x="2209800" y="1981200"/>
              <a:ext cx="556200" cy="633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8502C25-CCE2-8D58-F89A-7B844836299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73800" y="1945560"/>
                <a:ext cx="627840" cy="7056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3859FCE2-96D0-B5F0-7F8A-3C93B2BC8D74}"/>
              </a:ext>
            </a:extLst>
          </p:cNvPr>
          <p:cNvSpPr txBox="1"/>
          <p:nvPr/>
        </p:nvSpPr>
        <p:spPr>
          <a:xfrm>
            <a:off x="3048000" y="3429000"/>
            <a:ext cx="3581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solidFill>
                  <a:srgbClr val="7030A0"/>
                </a:solidFill>
                <a:latin typeface="Adobe Handwriting Tiffany" panose="03050502040302020205" pitchFamily="66" charset="0"/>
              </a:rPr>
              <a:t>Dragons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1CD21B-CFB2-6033-F3A3-4EE40E464A2A}"/>
              </a:ext>
            </a:extLst>
          </p:cNvPr>
          <p:cNvSpPr txBox="1"/>
          <p:nvPr/>
        </p:nvSpPr>
        <p:spPr>
          <a:xfrm>
            <a:off x="2467096" y="3936831"/>
            <a:ext cx="4209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………………………………………………………………….</a:t>
            </a:r>
          </a:p>
        </p:txBody>
      </p:sp>
    </p:spTree>
    <p:extLst>
      <p:ext uri="{BB962C8B-B14F-4D97-AF65-F5344CB8AC3E}">
        <p14:creationId xmlns:p14="http://schemas.microsoft.com/office/powerpoint/2010/main" val="78122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0B290D-0D06-594C-945B-1BB7D2158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7486" y="1091283"/>
            <a:ext cx="753831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spc="-25" dirty="0">
                <a:latin typeface="Comic Sans MS" pitchFamily="66" charset="0"/>
                <a:cs typeface="MV Boli" pitchFamily="2" charset="0"/>
              </a:rPr>
              <a:t>Step 2.</a:t>
            </a:r>
          </a:p>
          <a:p>
            <a:endParaRPr lang="en-GB" sz="3200" spc="-25" dirty="0">
              <a:latin typeface="Comic Sans MS" pitchFamily="66" charset="0"/>
              <a:cs typeface="MV Boli" pitchFamily="2" charset="0"/>
            </a:endParaRPr>
          </a:p>
          <a:p>
            <a:r>
              <a:rPr lang="en-GB" sz="3600" spc="-25" dirty="0">
                <a:latin typeface="Comic Sans MS" pitchFamily="66" charset="0"/>
                <a:cs typeface="MV Boli" pitchFamily="2" charset="0"/>
              </a:rPr>
              <a:t>Draw a picture of what your poem is about.</a:t>
            </a:r>
          </a:p>
        </p:txBody>
      </p:sp>
      <p:pic>
        <p:nvPicPr>
          <p:cNvPr id="19" name="Picture 18" descr="A drawing of a dragon&#10;&#10;Description automatically generated">
            <a:extLst>
              <a:ext uri="{FF2B5EF4-FFF2-40B4-BE49-F238E27FC236}">
                <a16:creationId xmlns:a16="http://schemas.microsoft.com/office/drawing/2014/main" id="{54E17381-47AA-DB01-24C6-63BBA59B8F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3" t="7565" r="21667" b="28782"/>
          <a:stretch/>
        </p:blipFill>
        <p:spPr>
          <a:xfrm>
            <a:off x="2743200" y="3124200"/>
            <a:ext cx="396240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3BC8B4-6B5B-4505-3476-87320E26A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73676" y="1107564"/>
            <a:ext cx="8153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spc="-25" dirty="0">
                <a:latin typeface="Comic Sans MS" pitchFamily="66" charset="0"/>
                <a:cs typeface="MV Boli" pitchFamily="2" charset="0"/>
              </a:rPr>
              <a:t>Step 3.</a:t>
            </a:r>
          </a:p>
          <a:p>
            <a:endParaRPr lang="en-GB" sz="3200" spc="-25" dirty="0">
              <a:latin typeface="Comic Sans MS" pitchFamily="66" charset="0"/>
              <a:cs typeface="MV Boli" pitchFamily="2" charset="0"/>
            </a:endParaRPr>
          </a:p>
          <a:p>
            <a:r>
              <a:rPr lang="en-GB" sz="3600" spc="-25" dirty="0">
                <a:latin typeface="Comic Sans MS" pitchFamily="66" charset="0"/>
                <a:cs typeface="MV Boli" pitchFamily="2" charset="0"/>
              </a:rPr>
              <a:t>Write down words or phrases that describe your acrostic word.</a:t>
            </a:r>
          </a:p>
          <a:p>
            <a:endParaRPr lang="en-GB" sz="3200" spc="-25" dirty="0">
              <a:latin typeface="Comic Sans MS" pitchFamily="66" charset="0"/>
              <a:cs typeface="MV Boli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BD578C-D127-CF7A-5D5D-F362E2178AED}"/>
              </a:ext>
            </a:extLst>
          </p:cNvPr>
          <p:cNvSpPr txBox="1"/>
          <p:nvPr/>
        </p:nvSpPr>
        <p:spPr>
          <a:xfrm rot="21284734">
            <a:off x="929779" y="3568960"/>
            <a:ext cx="2740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B0F0"/>
                </a:solidFill>
                <a:latin typeface="Comic Sans MS" panose="030F0702030302020204" pitchFamily="66" charset="0"/>
              </a:rPr>
              <a:t>Green spikes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770F86-D709-880A-2535-6D5E5C77BA3F}"/>
              </a:ext>
            </a:extLst>
          </p:cNvPr>
          <p:cNvSpPr txBox="1"/>
          <p:nvPr/>
        </p:nvSpPr>
        <p:spPr>
          <a:xfrm rot="608750">
            <a:off x="4863736" y="4663329"/>
            <a:ext cx="3491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Breathes fire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11E1D9-8DF3-55A6-3884-69FDEFF87F35}"/>
              </a:ext>
            </a:extLst>
          </p:cNvPr>
          <p:cNvSpPr txBox="1"/>
          <p:nvPr/>
        </p:nvSpPr>
        <p:spPr>
          <a:xfrm>
            <a:off x="2438400" y="4491697"/>
            <a:ext cx="23078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66"/>
                </a:solidFill>
                <a:latin typeface="Comic Sans MS" panose="030F0702030302020204" pitchFamily="66" charset="0"/>
              </a:rPr>
              <a:t>Scary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3EF999-8955-E9DD-C356-F26A2D711559}"/>
              </a:ext>
            </a:extLst>
          </p:cNvPr>
          <p:cNvSpPr txBox="1"/>
          <p:nvPr/>
        </p:nvSpPr>
        <p:spPr>
          <a:xfrm rot="21262851">
            <a:off x="5957812" y="3460788"/>
            <a:ext cx="3491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Orange eyes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E0EC2E-4544-B058-D64B-B78BF304DEE4}"/>
              </a:ext>
            </a:extLst>
          </p:cNvPr>
          <p:cNvSpPr txBox="1"/>
          <p:nvPr/>
        </p:nvSpPr>
        <p:spPr>
          <a:xfrm rot="476339">
            <a:off x="787906" y="5314811"/>
            <a:ext cx="3491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C000"/>
                </a:solidFill>
                <a:latin typeface="Comic Sans MS" panose="030F0702030302020204" pitchFamily="66" charset="0"/>
              </a:rPr>
              <a:t>Big wings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9F15E5-2EE4-8FA1-384C-A053B1F8D4AE}"/>
              </a:ext>
            </a:extLst>
          </p:cNvPr>
          <p:cNvSpPr txBox="1"/>
          <p:nvPr/>
        </p:nvSpPr>
        <p:spPr>
          <a:xfrm rot="21299173">
            <a:off x="4057473" y="5292222"/>
            <a:ext cx="3491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Loud roar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2C6469-FE9B-F9E8-EB47-BC2411539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990600"/>
            <a:ext cx="81534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spc="-25" dirty="0">
                <a:latin typeface="Comic Sans MS" pitchFamily="66" charset="0"/>
                <a:cs typeface="MV Boli" pitchFamily="2" charset="0"/>
              </a:rPr>
              <a:t>Step 4.</a:t>
            </a:r>
          </a:p>
          <a:p>
            <a:r>
              <a:rPr lang="en-GB" sz="3600" spc="-25" dirty="0">
                <a:latin typeface="Comic Sans MS" pitchFamily="66" charset="0"/>
                <a:cs typeface="MV Boli" pitchFamily="2" charset="0"/>
              </a:rPr>
              <a:t>Write your acrostic word down the side of your page.</a:t>
            </a:r>
          </a:p>
          <a:p>
            <a:endParaRPr lang="en-GB" sz="3200" spc="-25" dirty="0">
              <a:latin typeface="Comic Sans MS" pitchFamily="66" charset="0"/>
              <a:cs typeface="MV Boli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124200" y="2743200"/>
            <a:ext cx="2590800" cy="37338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rgbClr val="7030A0"/>
                </a:solidFill>
                <a:latin typeface="Comic Sans MS" pitchFamily="66" charset="0"/>
              </a:rPr>
              <a:t>D</a:t>
            </a:r>
          </a:p>
          <a:p>
            <a:r>
              <a:rPr lang="en-US" sz="3600" b="1" dirty="0">
                <a:solidFill>
                  <a:srgbClr val="92D050"/>
                </a:solidFill>
                <a:latin typeface="Comic Sans MS" pitchFamily="66" charset="0"/>
              </a:rPr>
              <a:t>R</a:t>
            </a:r>
          </a:p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A</a:t>
            </a:r>
          </a:p>
          <a:p>
            <a:r>
              <a:rPr lang="en-US" sz="3600" b="1" dirty="0">
                <a:solidFill>
                  <a:srgbClr val="00B0F0"/>
                </a:solidFill>
                <a:latin typeface="Comic Sans MS" pitchFamily="66" charset="0"/>
              </a:rPr>
              <a:t>G</a:t>
            </a:r>
          </a:p>
          <a:p>
            <a:r>
              <a:rPr lang="en-US" sz="3600" b="1" dirty="0">
                <a:solidFill>
                  <a:srgbClr val="FF0000"/>
                </a:solidFill>
                <a:latin typeface="Comic Sans MS" pitchFamily="66" charset="0"/>
              </a:rPr>
              <a:t>O</a:t>
            </a:r>
          </a:p>
          <a:p>
            <a:r>
              <a:rPr lang="en-US" sz="3600" b="1" dirty="0">
                <a:solidFill>
                  <a:srgbClr val="FFFF00"/>
                </a:solidFill>
                <a:latin typeface="Comic Sans MS" pitchFamily="66" charset="0"/>
              </a:rPr>
              <a:t>N</a:t>
            </a:r>
          </a:p>
          <a:p>
            <a:r>
              <a:rPr lang="en-US" sz="3600" b="1" dirty="0">
                <a:solidFill>
                  <a:srgbClr val="FF0066"/>
                </a:solidFill>
                <a:latin typeface="Comic Sans MS" pitchFamily="66" charset="0"/>
              </a:rPr>
              <a:t>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E59199-D239-37E2-866D-563C38BB6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90600" y="1143000"/>
            <a:ext cx="74676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spc="-25" dirty="0">
                <a:latin typeface="Comic Sans MS" pitchFamily="66" charset="0"/>
                <a:cs typeface="MV Boli" pitchFamily="2" charset="0"/>
              </a:rPr>
              <a:t>Step 5.</a:t>
            </a:r>
          </a:p>
          <a:p>
            <a:endParaRPr lang="en-GB" sz="3200" spc="-25" dirty="0">
              <a:latin typeface="Comic Sans MS" pitchFamily="66" charset="0"/>
              <a:cs typeface="MV Boli" pitchFamily="2" charset="0"/>
            </a:endParaRPr>
          </a:p>
          <a:p>
            <a:r>
              <a:rPr lang="en-GB" sz="3200" spc="-25" dirty="0">
                <a:latin typeface="Comic Sans MS" pitchFamily="66" charset="0"/>
                <a:cs typeface="MV Boli" pitchFamily="2" charset="0"/>
              </a:rPr>
              <a:t>See if any of your </a:t>
            </a:r>
            <a:r>
              <a:rPr lang="en-GB" sz="3200" spc="-25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describing words </a:t>
            </a:r>
            <a:r>
              <a:rPr lang="en-GB" sz="3200" spc="-25" dirty="0">
                <a:latin typeface="Comic Sans MS" pitchFamily="66" charset="0"/>
                <a:cs typeface="MV Boli" pitchFamily="2" charset="0"/>
              </a:rPr>
              <a:t>start with the </a:t>
            </a:r>
            <a:r>
              <a:rPr lang="en-GB" sz="3200" spc="-25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same letters </a:t>
            </a:r>
            <a:r>
              <a:rPr lang="en-GB" sz="3200" spc="-25" dirty="0">
                <a:latin typeface="Comic Sans MS" pitchFamily="66" charset="0"/>
                <a:cs typeface="MV Boli" pitchFamily="2" charset="0"/>
              </a:rPr>
              <a:t>that are in your </a:t>
            </a:r>
            <a:r>
              <a:rPr lang="en-GB" sz="3200" spc="-25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acrostic word</a:t>
            </a:r>
            <a:r>
              <a:rPr lang="en-GB" sz="3200" spc="-25" dirty="0">
                <a:latin typeface="Comic Sans MS" pitchFamily="66" charset="0"/>
                <a:cs typeface="MV Boli" pitchFamily="2" charset="0"/>
              </a:rPr>
              <a:t>.</a:t>
            </a:r>
          </a:p>
          <a:p>
            <a:r>
              <a:rPr lang="en-GB" sz="3200" spc="-25" dirty="0">
                <a:latin typeface="Comic Sans MS" pitchFamily="66" charset="0"/>
                <a:cs typeface="MV Boli" pitchFamily="2" charset="0"/>
              </a:rPr>
              <a:t>You can use these to start building your poem.</a:t>
            </a:r>
          </a:p>
          <a:p>
            <a:endParaRPr lang="en-GB" sz="3200" spc="-25" dirty="0">
              <a:latin typeface="Comic Sans MS" pitchFamily="66" charset="0"/>
              <a:cs typeface="MV Boli" pitchFamily="2" charset="0"/>
            </a:endParaRPr>
          </a:p>
          <a:p>
            <a:r>
              <a:rPr lang="en-GB" sz="3200" spc="-25" dirty="0">
                <a:latin typeface="Comic Sans MS" pitchFamily="66" charset="0"/>
                <a:cs typeface="MV Boli" pitchFamily="2" charset="0"/>
              </a:rPr>
              <a:t>You might need to add words or turn them into sentences to make 	them fit.</a:t>
            </a:r>
          </a:p>
          <a:p>
            <a:endParaRPr lang="en-GB" sz="3200" spc="-25" dirty="0">
              <a:latin typeface="Comic Sans MS" pitchFamily="66" charset="0"/>
              <a:cs typeface="MV Boli" pitchFamily="2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C989A4-4916-F0EE-0F3D-3BD113085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295400" y="5532070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omic Sans MS" pitchFamily="66" charset="0"/>
              </a:rPr>
              <a:t>If you have any gaps, think of another line or word to add in.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FE10B8-D613-FC59-6C57-CE66EB5015CC}"/>
              </a:ext>
            </a:extLst>
          </p:cNvPr>
          <p:cNvSpPr/>
          <p:nvPr/>
        </p:nvSpPr>
        <p:spPr>
          <a:xfrm>
            <a:off x="2209800" y="1247157"/>
            <a:ext cx="5376863" cy="392720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rgbClr val="7030A0"/>
                </a:solidFill>
                <a:latin typeface="Comic Sans MS" pitchFamily="66" charset="0"/>
              </a:rPr>
              <a:t>D</a:t>
            </a:r>
            <a:r>
              <a:rPr lang="en-US" sz="3600" dirty="0">
                <a:solidFill>
                  <a:schemeClr val="tx1"/>
                </a:solidFill>
                <a:latin typeface="Comic Sans MS" pitchFamily="66" charset="0"/>
              </a:rPr>
              <a:t>ragons</a:t>
            </a:r>
          </a:p>
          <a:p>
            <a:r>
              <a:rPr lang="en-US" sz="3600" b="1" dirty="0">
                <a:solidFill>
                  <a:srgbClr val="00B050"/>
                </a:solidFill>
                <a:latin typeface="Comic Sans MS" pitchFamily="66" charset="0"/>
              </a:rPr>
              <a:t>R</a:t>
            </a:r>
            <a:r>
              <a:rPr lang="en-US" sz="3600" dirty="0">
                <a:solidFill>
                  <a:schemeClr val="tx1"/>
                </a:solidFill>
                <a:latin typeface="Comic Sans MS" pitchFamily="66" charset="0"/>
              </a:rPr>
              <a:t>oar loudly</a:t>
            </a:r>
          </a:p>
          <a:p>
            <a:r>
              <a:rPr lang="en-US" sz="3600" b="1" dirty="0">
                <a:solidFill>
                  <a:srgbClr val="FFFF00"/>
                </a:solidFill>
                <a:latin typeface="Comic Sans MS" pitchFamily="66" charset="0"/>
              </a:rPr>
              <a:t>A</a:t>
            </a:r>
            <a:r>
              <a:rPr lang="en-US" sz="3600" dirty="0">
                <a:solidFill>
                  <a:schemeClr val="tx1"/>
                </a:solidFill>
                <a:latin typeface="Comic Sans MS" pitchFamily="66" charset="0"/>
              </a:rPr>
              <a:t>lways fly</a:t>
            </a:r>
          </a:p>
          <a:p>
            <a:r>
              <a:rPr lang="en-US" sz="3600" b="1" dirty="0">
                <a:solidFill>
                  <a:srgbClr val="00B0F0"/>
                </a:solidFill>
                <a:latin typeface="Comic Sans MS" pitchFamily="66" charset="0"/>
              </a:rPr>
              <a:t>G</a:t>
            </a:r>
            <a:r>
              <a:rPr lang="en-US" sz="3600" dirty="0">
                <a:solidFill>
                  <a:schemeClr val="tx1"/>
                </a:solidFill>
                <a:latin typeface="Comic Sans MS" pitchFamily="66" charset="0"/>
              </a:rPr>
              <a:t>reen spikes</a:t>
            </a:r>
          </a:p>
          <a:p>
            <a:r>
              <a:rPr lang="en-US" sz="3600" b="1" dirty="0">
                <a:solidFill>
                  <a:srgbClr val="FF0000"/>
                </a:solidFill>
                <a:latin typeface="Comic Sans MS" pitchFamily="66" charset="0"/>
              </a:rPr>
              <a:t>O</a:t>
            </a:r>
            <a:r>
              <a:rPr lang="en-US" sz="3600" dirty="0">
                <a:solidFill>
                  <a:schemeClr val="tx1"/>
                </a:solidFill>
                <a:latin typeface="Comic Sans MS" pitchFamily="66" charset="0"/>
              </a:rPr>
              <a:t>range eyes</a:t>
            </a:r>
          </a:p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N</a:t>
            </a:r>
            <a:r>
              <a:rPr lang="en-US" sz="3600" dirty="0">
                <a:solidFill>
                  <a:schemeClr val="tx1"/>
                </a:solidFill>
                <a:latin typeface="Comic Sans MS" pitchFamily="66" charset="0"/>
              </a:rPr>
              <a:t>oses that breathe fire</a:t>
            </a:r>
          </a:p>
          <a:p>
            <a:r>
              <a:rPr lang="en-US" sz="3600" b="1" dirty="0">
                <a:solidFill>
                  <a:srgbClr val="FF0066"/>
                </a:solidFill>
                <a:latin typeface="Comic Sans MS" pitchFamily="66" charset="0"/>
              </a:rPr>
              <a:t>S</a:t>
            </a:r>
            <a:r>
              <a:rPr lang="en-US" sz="3600" dirty="0">
                <a:solidFill>
                  <a:schemeClr val="tx1"/>
                </a:solidFill>
                <a:latin typeface="Comic Sans MS" pitchFamily="66" charset="0"/>
              </a:rPr>
              <a:t>cary and fierce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316AD9-4BAF-4555-A7C4-D367A7450CE6}"/>
              </a:ext>
            </a:extLst>
          </p:cNvPr>
          <p:cNvSpPr txBox="1"/>
          <p:nvPr/>
        </p:nvSpPr>
        <p:spPr>
          <a:xfrm rot="21299173">
            <a:off x="923946" y="1288334"/>
            <a:ext cx="9841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Loud </a:t>
            </a:r>
            <a:br>
              <a:rPr lang="en-GB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</a:br>
            <a:r>
              <a:rPr lang="en-GB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roar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C1BDEE-A4CF-A00E-9297-D329E679DE32}"/>
              </a:ext>
            </a:extLst>
          </p:cNvPr>
          <p:cNvSpPr txBox="1"/>
          <p:nvPr/>
        </p:nvSpPr>
        <p:spPr>
          <a:xfrm rot="608750">
            <a:off x="299920" y="3356391"/>
            <a:ext cx="17381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Breathes </a:t>
            </a:r>
          </a:p>
          <a:p>
            <a:pPr algn="ctr"/>
            <a:r>
              <a:rPr lang="en-GB" sz="28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fire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47B8EE-3EB5-6967-2CF9-D1EE09FB5860}"/>
              </a:ext>
            </a:extLst>
          </p:cNvPr>
          <p:cNvSpPr txBox="1"/>
          <p:nvPr/>
        </p:nvSpPr>
        <p:spPr>
          <a:xfrm rot="21284734">
            <a:off x="6104430" y="1745011"/>
            <a:ext cx="13713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B0F0"/>
                </a:solidFill>
                <a:latin typeface="Comic Sans MS" panose="030F0702030302020204" pitchFamily="66" charset="0"/>
              </a:rPr>
              <a:t>Green </a:t>
            </a:r>
          </a:p>
          <a:p>
            <a:r>
              <a:rPr lang="en-GB" sz="3200" b="1" dirty="0">
                <a:solidFill>
                  <a:srgbClr val="00B0F0"/>
                </a:solidFill>
                <a:latin typeface="Comic Sans MS" panose="030F0702030302020204" pitchFamily="66" charset="0"/>
              </a:rPr>
              <a:t>spikes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BB9EDA55-76AE-F3F7-60FF-B88DD5DA4B96}"/>
              </a:ext>
            </a:extLst>
          </p:cNvPr>
          <p:cNvSpPr/>
          <p:nvPr/>
        </p:nvSpPr>
        <p:spPr>
          <a:xfrm>
            <a:off x="1828800" y="1955067"/>
            <a:ext cx="381000" cy="219575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B7C99E07-6328-32EE-A357-9B5E7817699F}"/>
              </a:ext>
            </a:extLst>
          </p:cNvPr>
          <p:cNvSpPr/>
          <p:nvPr/>
        </p:nvSpPr>
        <p:spPr>
          <a:xfrm rot="8661932">
            <a:off x="5026330" y="2616307"/>
            <a:ext cx="1153679" cy="411338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973A77E1-8F9C-448B-9705-1B11F5F0B98E}"/>
              </a:ext>
            </a:extLst>
          </p:cNvPr>
          <p:cNvSpPr/>
          <p:nvPr/>
        </p:nvSpPr>
        <p:spPr>
          <a:xfrm rot="692190">
            <a:off x="1556425" y="4049648"/>
            <a:ext cx="617860" cy="246721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2D395D-A5B4-DD16-1409-79BC3C7BF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2057400"/>
            <a:ext cx="81534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000" b="1" spc="-25" dirty="0">
                <a:solidFill>
                  <a:srgbClr val="FF0000"/>
                </a:solidFill>
                <a:latin typeface="Comic Sans MS" pitchFamily="66" charset="0"/>
                <a:cs typeface="MV Boli" pitchFamily="2" charset="0"/>
              </a:rPr>
              <a:t>Well done!</a:t>
            </a:r>
          </a:p>
          <a:p>
            <a:endParaRPr lang="en-GB" sz="3200" spc="-25" dirty="0">
              <a:latin typeface="Comic Sans MS" pitchFamily="66" charset="0"/>
              <a:cs typeface="MV Boli" pitchFamily="2" charset="0"/>
            </a:endParaRPr>
          </a:p>
          <a:p>
            <a:pPr algn="ctr"/>
            <a:r>
              <a:rPr lang="en-GB" sz="3200" spc="-25" dirty="0">
                <a:latin typeface="Comic Sans MS" pitchFamily="66" charset="0"/>
                <a:cs typeface="MV Boli" pitchFamily="2" charset="0"/>
              </a:rPr>
              <a:t>You’ve written a Little Dreamers </a:t>
            </a:r>
          </a:p>
          <a:p>
            <a:pPr algn="ctr"/>
            <a:r>
              <a:rPr lang="en-GB" sz="3200" spc="-25" dirty="0">
                <a:latin typeface="Comic Sans MS" pitchFamily="66" charset="0"/>
                <a:cs typeface="MV Boli" pitchFamily="2" charset="0"/>
              </a:rPr>
              <a:t>acrostic poem!</a:t>
            </a:r>
          </a:p>
          <a:p>
            <a:endParaRPr lang="en-GB" sz="3200" spc="-25" dirty="0">
              <a:latin typeface="Comic Sans MS" pitchFamily="66" charset="0"/>
              <a:cs typeface="MV Boli" pitchFamily="2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D0D7E4-8634-192A-8D70-D6DD0D56F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3200400"/>
            <a:ext cx="7086600" cy="3406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5080" indent="12700">
              <a:lnSpc>
                <a:spcPct val="100000"/>
              </a:lnSpc>
              <a:spcBef>
                <a:spcPts val="100"/>
              </a:spcBef>
            </a:pPr>
            <a:r>
              <a:rPr lang="en-GB" sz="3200" spc="-5" dirty="0">
                <a:latin typeface="Comic Sans MS" pitchFamily="66" charset="0"/>
                <a:cs typeface="Muli"/>
              </a:rPr>
              <a:t>Can you add more describing </a:t>
            </a:r>
            <a:r>
              <a:rPr lang="en-GB" sz="3200" spc="-5">
                <a:latin typeface="Comic Sans MS" pitchFamily="66" charset="0"/>
                <a:cs typeface="Muli"/>
              </a:rPr>
              <a:t>words to </a:t>
            </a:r>
            <a:r>
              <a:rPr lang="en-GB" sz="3200" spc="-5" dirty="0">
                <a:latin typeface="Comic Sans MS" pitchFamily="66" charset="0"/>
                <a:cs typeface="Muli"/>
              </a:rPr>
              <a:t>your poem? </a:t>
            </a:r>
          </a:p>
          <a:p>
            <a:pPr marR="5080" indent="12700">
              <a:lnSpc>
                <a:spcPct val="100000"/>
              </a:lnSpc>
              <a:spcBef>
                <a:spcPts val="100"/>
              </a:spcBef>
            </a:pPr>
            <a:endParaRPr lang="en-GB" sz="3200" spc="-5" dirty="0">
              <a:latin typeface="Comic Sans MS" pitchFamily="66" charset="0"/>
              <a:cs typeface="Muli"/>
            </a:endParaRPr>
          </a:p>
          <a:p>
            <a:pPr marR="5080" indent="12700">
              <a:lnSpc>
                <a:spcPct val="100000"/>
              </a:lnSpc>
              <a:spcBef>
                <a:spcPts val="100"/>
              </a:spcBef>
            </a:pPr>
            <a:r>
              <a:rPr lang="en-GB" sz="3200" spc="-5" dirty="0">
                <a:latin typeface="Comic Sans MS" pitchFamily="66" charset="0"/>
                <a:cs typeface="Muli"/>
              </a:rPr>
              <a:t>Read your poem to a friend and ask them if they like it. </a:t>
            </a:r>
          </a:p>
          <a:p>
            <a:pPr marR="5080" indent="12700">
              <a:lnSpc>
                <a:spcPct val="100000"/>
              </a:lnSpc>
              <a:spcBef>
                <a:spcPts val="100"/>
              </a:spcBef>
            </a:pPr>
            <a:endParaRPr lang="en-GB" sz="3200" spc="-5" dirty="0">
              <a:latin typeface="Comic Sans MS" pitchFamily="66" charset="0"/>
              <a:cs typeface="Muli"/>
            </a:endParaRPr>
          </a:p>
          <a:p>
            <a:pPr marL="882650" marR="5080" indent="-869950" algn="ctr">
              <a:lnSpc>
                <a:spcPct val="100000"/>
              </a:lnSpc>
              <a:spcBef>
                <a:spcPts val="100"/>
              </a:spcBef>
            </a:pPr>
            <a:endParaRPr lang="en-GB" sz="2000" spc="-5" dirty="0">
              <a:latin typeface="Comic Sans MS" pitchFamily="66" charset="0"/>
              <a:cs typeface="Mul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1295400"/>
            <a:ext cx="7086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spc="-25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Can you make it even better?</a:t>
            </a:r>
            <a:endParaRPr lang="en-GB" sz="4800" b="1" dirty="0">
              <a:solidFill>
                <a:srgbClr val="7030A0"/>
              </a:solidFill>
              <a:latin typeface="Comic Sans MS" pitchFamily="66" charset="0"/>
              <a:cs typeface="MV Boli" pitchFamily="2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D8482F-3BC8-F61A-8F56-AFC6FCBD8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2000" y="3733800"/>
            <a:ext cx="7543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spc="-25" dirty="0">
                <a:latin typeface="Comic Sans MS" pitchFamily="66" charset="0"/>
                <a:cs typeface="MV Boli" pitchFamily="2" charset="0"/>
              </a:rPr>
              <a:t>Make sure your </a:t>
            </a:r>
            <a:r>
              <a:rPr lang="en-GB" sz="4400" u="sng" spc="-25" dirty="0">
                <a:solidFill>
                  <a:srgbClr val="FF0000"/>
                </a:solidFill>
                <a:latin typeface="Comic Sans MS" pitchFamily="66" charset="0"/>
                <a:cs typeface="MV Boli" pitchFamily="2" charset="0"/>
              </a:rPr>
              <a:t>name</a:t>
            </a:r>
            <a:r>
              <a:rPr lang="en-GB" sz="4400" spc="-25" dirty="0">
                <a:solidFill>
                  <a:srgbClr val="FF0000"/>
                </a:solidFill>
                <a:latin typeface="Comic Sans MS" pitchFamily="66" charset="0"/>
                <a:cs typeface="MV Boli" pitchFamily="2" charset="0"/>
              </a:rPr>
              <a:t> </a:t>
            </a:r>
            <a:r>
              <a:rPr lang="en-GB" sz="4400" spc="-25" dirty="0">
                <a:latin typeface="Comic Sans MS" pitchFamily="66" charset="0"/>
                <a:cs typeface="MV Boli" pitchFamily="2" charset="0"/>
              </a:rPr>
              <a:t>is on your poem</a:t>
            </a:r>
            <a:endParaRPr lang="en-GB" sz="4400" dirty="0">
              <a:latin typeface="Comic Sans MS" pitchFamily="66" charset="0"/>
              <a:cs typeface="MV Boli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2055367"/>
            <a:ext cx="8229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b="1" spc="-25" dirty="0">
                <a:solidFill>
                  <a:srgbClr val="7030A0"/>
                </a:solidFill>
                <a:latin typeface="Comic Sans MS" pitchFamily="66" charset="0"/>
                <a:cs typeface="MV Boli" pitchFamily="2" charset="0"/>
              </a:rPr>
              <a:t>It’s time to hand your work in to your teacher!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869F4F-BF32-8C6D-B2B3-CC38E701D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525</TotalTime>
  <Words>435</Words>
  <Application>Microsoft Office PowerPoint</Application>
  <PresentationFormat>On-screen Show (4:3)</PresentationFormat>
  <Paragraphs>109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Adobe Handwriting Tiffany</vt:lpstr>
      <vt:lpstr>Calibri</vt:lpstr>
      <vt:lpstr>Comic Sans MS</vt:lpstr>
      <vt:lpstr>Futura Md BT</vt:lpstr>
      <vt:lpstr>MV Boli</vt:lpstr>
      <vt:lpstr>Myriad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Adventure Of_Powerpoint</dc:title>
  <dc:creator>FLASH</dc:creator>
  <cp:lastModifiedBy>Lynsey Hawkins</cp:lastModifiedBy>
  <cp:revision>42</cp:revision>
  <cp:lastPrinted>2024-08-28T07:10:45Z</cp:lastPrinted>
  <dcterms:created xsi:type="dcterms:W3CDTF">2020-10-15T13:03:55Z</dcterms:created>
  <dcterms:modified xsi:type="dcterms:W3CDTF">2024-12-19T12:35:13Z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2020-10-15T00:00:00Z</vt:filetime>
  </property>
  <property fmtid="{D5CDD505-2E9C-101B-9397-08002B2CF9AE}" pid="3" name="Creator">
    <vt:lpwstr>Adobe Illustrator 24.3 (Windows)</vt:lpwstr>
  </property>
  <property fmtid="{D5CDD505-2E9C-101B-9397-08002B2CF9AE}" pid="4" name="LastSaved">
    <vt:filetime>2020-10-15T00:00:00Z</vt:filetime>
  </property>
</Properties>
</file>