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48" r:id="rId2"/>
  </p:sldMasterIdLst>
  <p:handoutMasterIdLst>
    <p:handoutMasterId r:id="rId23"/>
  </p:handoutMasterIdLst>
  <p:sldIdLst>
    <p:sldId id="257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3" r:id="rId20"/>
    <p:sldId id="275" r:id="rId21"/>
    <p:sldId id="274" r:id="rId22"/>
  </p:sldIdLst>
  <p:sldSz cx="9144000" cy="6858000" type="screen4x3"/>
  <p:notesSz cx="7010400" cy="92964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76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2A7FF-B383-4A0F-BC37-B59817845A69}" type="datetimeFigureOut">
              <a:rPr lang="en-US" smtClean="0"/>
              <a:pPr/>
              <a:t>3/28/2025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F70D4-D09C-4FC3-A74E-EB259C049B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6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65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534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36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568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67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1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674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43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97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35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Twist In The Tale Powerpoint 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6433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21431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3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F4CB7-2C69-4130-8240-153E36201229}" type="datetimeFigureOut">
              <a:rPr lang="en-GB" smtClean="0"/>
              <a:pPr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3F72D-D269-4D5B-A5EE-DEE767F9E71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O8hS8si_dA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YW_Presentation Slide-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Glitch Powerpoint St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4B773A-8C4F-41DF-9319-84104BB15EC7}"/>
              </a:ext>
            </a:extLst>
          </p:cNvPr>
          <p:cNvSpPr txBox="1">
            <a:spLocks/>
          </p:cNvSpPr>
          <p:nvPr/>
        </p:nvSpPr>
        <p:spPr>
          <a:xfrm>
            <a:off x="1451018" y="3425113"/>
            <a:ext cx="6643734" cy="16447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500" dirty="0">
                <a:latin typeface="Century Gothic"/>
                <a:ea typeface="Geared Slab" pitchFamily="2" charset="0"/>
                <a:cs typeface="Arial" pitchFamily="34" charset="0"/>
              </a:rPr>
              <a:t>You could be published in a book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GB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/>
                <a:ea typeface="Geared Slab" pitchFamily="2" charset="0"/>
                <a:cs typeface="Arial"/>
              </a:rPr>
              <a:t>You could win a</a:t>
            </a:r>
            <a:r>
              <a:rPr lang="en-GB" sz="2500" dirty="0">
                <a:latin typeface="Century Gothic"/>
                <a:ea typeface="Geared Slab" pitchFamily="2" charset="0"/>
                <a:cs typeface="Arial"/>
              </a:rPr>
              <a:t> trophy and £50</a:t>
            </a:r>
            <a:endParaRPr lang="en-GB" sz="25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Century Gothic"/>
              <a:ea typeface="Geared Slab" pitchFamily="2" charset="0"/>
              <a:cs typeface="Arial" pitchFamily="34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500" baseline="0" dirty="0">
                <a:latin typeface="Century Gothic"/>
                <a:ea typeface="Geared Slab" pitchFamily="2" charset="0"/>
                <a:cs typeface="Arial" pitchFamily="34" charset="0"/>
              </a:rPr>
              <a:t>You could win a </a:t>
            </a:r>
            <a:r>
              <a:rPr lang="en-GB" sz="2500" dirty="0">
                <a:latin typeface="Century Gothic"/>
                <a:ea typeface="Geared Slab" pitchFamily="2" charset="0"/>
                <a:cs typeface="Arial" pitchFamily="34" charset="0"/>
              </a:rPr>
              <a:t>prize for your school</a:t>
            </a:r>
            <a:endParaRPr kumimoji="0" lang="en-GB" sz="2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/>
              <a:ea typeface="Geared Slab" pitchFamily="2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67550-6163-2773-F739-92BAFD72219E}"/>
              </a:ext>
            </a:extLst>
          </p:cNvPr>
          <p:cNvSpPr txBox="1"/>
          <p:nvPr/>
        </p:nvSpPr>
        <p:spPr>
          <a:xfrm>
            <a:off x="877186" y="1230717"/>
            <a:ext cx="740025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3200" b="1" dirty="0">
                <a:latin typeface="Century Gothic"/>
                <a:cs typeface="Calibri"/>
              </a:rPr>
              <a:t>Today you are going to write a short story for Young Writers' The Glitch competition.</a:t>
            </a:r>
            <a:endParaRPr lang="en-GB" sz="3200" b="1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15018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E67550-6163-2773-F739-92BAFD72219E}"/>
              </a:ext>
            </a:extLst>
          </p:cNvPr>
          <p:cNvSpPr txBox="1"/>
          <p:nvPr/>
        </p:nvSpPr>
        <p:spPr>
          <a:xfrm>
            <a:off x="866553" y="1166922"/>
            <a:ext cx="740025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3200" dirty="0">
                <a:latin typeface="Century Gothic"/>
                <a:cs typeface="Calibri"/>
              </a:rPr>
              <a:t>Success criteria for this lesson:</a:t>
            </a:r>
          </a:p>
        </p:txBody>
      </p:sp>
    </p:spTree>
    <p:extLst>
      <p:ext uri="{BB962C8B-B14F-4D97-AF65-F5344CB8AC3E}">
        <p14:creationId xmlns:p14="http://schemas.microsoft.com/office/powerpoint/2010/main" val="1133087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3F6008-AA89-926A-3610-8D6F1D34EB94}"/>
              </a:ext>
            </a:extLst>
          </p:cNvPr>
          <p:cNvSpPr txBox="1"/>
          <p:nvPr/>
        </p:nvSpPr>
        <p:spPr>
          <a:xfrm>
            <a:off x="866553" y="1166922"/>
            <a:ext cx="7400259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3200" dirty="0">
                <a:latin typeface="Century Gothic"/>
                <a:cs typeface="Calibri"/>
              </a:rPr>
              <a:t>First watch this short video which introduces The Glitch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63333" y="5596466"/>
            <a:ext cx="3304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0" i="0" u="none" strike="noStrike" dirty="0">
                <a:effectLst/>
                <a:latin typeface="Roboto" panose="02000000000000000000" pitchFamily="2" charset="0"/>
                <a:hlinkClick r:id="rId3"/>
              </a:rPr>
              <a:t>https://youtu.be/9O8hS8si_dA</a:t>
            </a:r>
            <a:endParaRPr lang="en-US" dirty="0"/>
          </a:p>
        </p:txBody>
      </p:sp>
      <p:pic>
        <p:nvPicPr>
          <p:cNvPr id="6" name="Picture 5" descr="Capt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1066" y="2362199"/>
            <a:ext cx="5352964" cy="301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50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BC1E7F-5A03-94EC-A209-C7446AFB6A3A}"/>
              </a:ext>
            </a:extLst>
          </p:cNvPr>
          <p:cNvSpPr txBox="1"/>
          <p:nvPr/>
        </p:nvSpPr>
        <p:spPr>
          <a:xfrm>
            <a:off x="877186" y="1581592"/>
            <a:ext cx="740025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4400" b="1" dirty="0">
                <a:latin typeface="Century Gothic"/>
                <a:cs typeface="Calibri"/>
              </a:rPr>
              <a:t>Speculative Fiction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5625AB-3074-0405-C150-81193ED5AAE4}"/>
              </a:ext>
            </a:extLst>
          </p:cNvPr>
          <p:cNvSpPr txBox="1">
            <a:spLocks/>
          </p:cNvSpPr>
          <p:nvPr/>
        </p:nvSpPr>
        <p:spPr>
          <a:xfrm>
            <a:off x="1046982" y="3276258"/>
            <a:ext cx="7228524" cy="16447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GB" sz="4000" dirty="0">
                <a:latin typeface="Century Gothic"/>
                <a:ea typeface="Geared Slab" pitchFamily="2" charset="0"/>
                <a:cs typeface="Arial"/>
              </a:rPr>
              <a:t>Does anyone know what 'speculative fiction' means?</a:t>
            </a:r>
            <a:endParaRPr lang="en-GB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/>
              <a:ea typeface="Geared Slab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33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6ED7BA-2719-F8BD-1B16-84E53875578B}"/>
              </a:ext>
            </a:extLst>
          </p:cNvPr>
          <p:cNvSpPr txBox="1">
            <a:spLocks/>
          </p:cNvSpPr>
          <p:nvPr/>
        </p:nvSpPr>
        <p:spPr>
          <a:xfrm>
            <a:off x="918406" y="1946400"/>
            <a:ext cx="7228524" cy="16447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GB" sz="2400" i="1" dirty="0">
                <a:latin typeface="Century Gothic"/>
                <a:ea typeface="Geared Slab" pitchFamily="2" charset="0"/>
                <a:cs typeface="Arial"/>
              </a:rPr>
              <a:t>Speculative - Adjective: based on a guess and not information</a:t>
            </a:r>
            <a:endParaRPr lang="en-GB" sz="32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/>
              <a:ea typeface="Geared Slab" pitchFamily="2" charset="0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90F2D3-D2DF-229E-AC47-8B6170587B24}"/>
              </a:ext>
            </a:extLst>
          </p:cNvPr>
          <p:cNvSpPr txBox="1"/>
          <p:nvPr/>
        </p:nvSpPr>
        <p:spPr>
          <a:xfrm>
            <a:off x="989024" y="3386569"/>
            <a:ext cx="7270011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latin typeface="Century Gothic"/>
                <a:cs typeface="Calibri"/>
              </a:rPr>
              <a:t>Speculative fiction is a story that takes place in our world, but with an added magical, supernatural, futuristic or other twist that creates a ‘what-if’ scenario.</a:t>
            </a:r>
            <a:endParaRPr lang="en-US" sz="2800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16572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0D2D2C-8838-11B4-4E3D-25DC5DF99444}"/>
              </a:ext>
            </a:extLst>
          </p:cNvPr>
          <p:cNvSpPr txBox="1"/>
          <p:nvPr/>
        </p:nvSpPr>
        <p:spPr>
          <a:xfrm>
            <a:off x="807483" y="967072"/>
            <a:ext cx="770594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latin typeface="Century Gothic"/>
                <a:cs typeface="Calibri"/>
              </a:rPr>
              <a:t>Here are some examples of books that can be classed as speculative fiction. </a:t>
            </a:r>
            <a:endParaRPr lang="en-US" dirty="0"/>
          </a:p>
          <a:p>
            <a:r>
              <a:rPr lang="en-GB" sz="2400" dirty="0">
                <a:latin typeface="Century Gothic"/>
                <a:cs typeface="Calibri"/>
              </a:rPr>
              <a:t>Discuss what you think the 'what if' scenarios are for each one. </a:t>
            </a:r>
          </a:p>
          <a:p>
            <a:endParaRPr lang="en-GB" sz="1600" dirty="0">
              <a:latin typeface="Century Gothic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E46B17-E421-532E-A6C9-626E2721F2F3}"/>
              </a:ext>
            </a:extLst>
          </p:cNvPr>
          <p:cNvSpPr txBox="1"/>
          <p:nvPr/>
        </p:nvSpPr>
        <p:spPr>
          <a:xfrm>
            <a:off x="792322" y="2547580"/>
            <a:ext cx="7663415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dirty="0">
                <a:latin typeface="Century Gothic"/>
                <a:cs typeface="Calibri"/>
              </a:rPr>
              <a:t>Twilight</a:t>
            </a:r>
            <a:endParaRPr lang="en-US" dirty="0"/>
          </a:p>
          <a:p>
            <a:pPr algn="ctr"/>
            <a:r>
              <a:rPr lang="en-GB" sz="2400" dirty="0">
                <a:latin typeface="Century Gothic"/>
                <a:cs typeface="Calibri"/>
              </a:rPr>
              <a:t>Lord of the Flies</a:t>
            </a:r>
          </a:p>
          <a:p>
            <a:pPr algn="ctr"/>
            <a:r>
              <a:rPr lang="en-GB" sz="2400" dirty="0">
                <a:latin typeface="Century Gothic"/>
                <a:cs typeface="Calibri"/>
              </a:rPr>
              <a:t>Percy Jackson series</a:t>
            </a:r>
          </a:p>
          <a:p>
            <a:pPr algn="ctr"/>
            <a:r>
              <a:rPr lang="en-GB" sz="2400" dirty="0">
                <a:latin typeface="Century Gothic"/>
                <a:cs typeface="Calibri"/>
              </a:rPr>
              <a:t>They Both Die at the End</a:t>
            </a:r>
          </a:p>
          <a:p>
            <a:pPr algn="ctr"/>
            <a:r>
              <a:rPr lang="en-GB" sz="2400" dirty="0">
                <a:latin typeface="Century Gothic"/>
                <a:cs typeface="Calibri"/>
              </a:rPr>
              <a:t>Harry Potter series</a:t>
            </a:r>
          </a:p>
          <a:p>
            <a:pPr algn="ctr"/>
            <a:r>
              <a:rPr lang="en-GB" sz="2400" dirty="0">
                <a:latin typeface="Century Gothic"/>
                <a:cs typeface="Calibri"/>
              </a:rPr>
              <a:t>Peter Pan</a:t>
            </a:r>
          </a:p>
          <a:p>
            <a:pPr algn="ctr"/>
            <a:r>
              <a:rPr lang="en-GB" sz="2400" dirty="0">
                <a:latin typeface="Century Gothic"/>
                <a:cs typeface="Calibri"/>
              </a:rPr>
              <a:t>The Hunger Games</a:t>
            </a:r>
          </a:p>
          <a:p>
            <a:pPr algn="ctr"/>
            <a:r>
              <a:rPr lang="en-GB" sz="2400" dirty="0">
                <a:latin typeface="Century Gothic"/>
                <a:cs typeface="Calibri"/>
              </a:rPr>
              <a:t>Jurassic Park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pPr algn="ctr"/>
            <a:r>
              <a:rPr lang="en-GB" sz="1400" dirty="0">
                <a:latin typeface="Century Gothic"/>
                <a:cs typeface="Calibri"/>
              </a:rPr>
              <a:t>(Don't worry if you're not familiar with some of them, do the ones you can or guess! Your teacher may give you different examples.) 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974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0D2D2C-8838-11B4-4E3D-25DC5DF99444}"/>
              </a:ext>
            </a:extLst>
          </p:cNvPr>
          <p:cNvSpPr txBox="1"/>
          <p:nvPr/>
        </p:nvSpPr>
        <p:spPr>
          <a:xfrm>
            <a:off x="828355" y="949547"/>
            <a:ext cx="770594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latin typeface="Century Gothic"/>
                <a:cs typeface="Calibri"/>
              </a:rPr>
              <a:t>Here are the answers we came up with: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E46B17-E421-532E-A6C9-626E2721F2F3}"/>
              </a:ext>
            </a:extLst>
          </p:cNvPr>
          <p:cNvSpPr txBox="1"/>
          <p:nvPr/>
        </p:nvSpPr>
        <p:spPr>
          <a:xfrm>
            <a:off x="789959" y="1516221"/>
            <a:ext cx="7663415" cy="59400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latin typeface="Century Gothic"/>
                <a:cs typeface="Calibri"/>
              </a:rPr>
              <a:t>Twilight</a:t>
            </a:r>
            <a:r>
              <a:rPr lang="en-GB" dirty="0">
                <a:latin typeface="Century Gothic"/>
                <a:cs typeface="Calibri"/>
              </a:rPr>
              <a:t> – what if vampires were real and a high school girl fell in love with one?</a:t>
            </a:r>
            <a:endParaRPr lang="en-US" dirty="0">
              <a:latin typeface="Calibri"/>
              <a:cs typeface="Calibri" panose="020F0502020204030204"/>
            </a:endParaRPr>
          </a:p>
          <a:p>
            <a:endParaRPr lang="en-GB" sz="800" dirty="0">
              <a:latin typeface="Century Gothic"/>
              <a:cs typeface="Calibri"/>
            </a:endParaRPr>
          </a:p>
          <a:p>
            <a:r>
              <a:rPr lang="en-GB" b="1" dirty="0">
                <a:latin typeface="Century Gothic"/>
                <a:cs typeface="Calibri"/>
              </a:rPr>
              <a:t>Lord of the Flies</a:t>
            </a:r>
            <a:r>
              <a:rPr lang="en-GB" dirty="0">
                <a:latin typeface="Century Gothic"/>
                <a:cs typeface="Calibri"/>
              </a:rPr>
              <a:t> – what if a group of boys had to fend for themselves on an island?</a:t>
            </a:r>
          </a:p>
          <a:p>
            <a:endParaRPr lang="en-GB" sz="800" dirty="0">
              <a:latin typeface="Century Gothic"/>
              <a:cs typeface="Calibri"/>
            </a:endParaRPr>
          </a:p>
          <a:p>
            <a:r>
              <a:rPr lang="en-GB" b="1" dirty="0">
                <a:latin typeface="Century Gothic"/>
                <a:cs typeface="Calibri"/>
              </a:rPr>
              <a:t>Percy Jackson series</a:t>
            </a:r>
            <a:r>
              <a:rPr lang="en-GB" dirty="0">
                <a:latin typeface="Century Gothic"/>
                <a:cs typeface="Calibri"/>
              </a:rPr>
              <a:t> – what if you discover you are half Greek god?</a:t>
            </a:r>
          </a:p>
          <a:p>
            <a:endParaRPr lang="en-GB" sz="800" dirty="0">
              <a:latin typeface="Century Gothic"/>
              <a:cs typeface="Calibri"/>
            </a:endParaRPr>
          </a:p>
          <a:p>
            <a:r>
              <a:rPr lang="en-GB" b="1" dirty="0">
                <a:latin typeface="Century Gothic"/>
                <a:cs typeface="Calibri"/>
              </a:rPr>
              <a:t>They Both Die at the End</a:t>
            </a:r>
            <a:r>
              <a:rPr lang="en-GB" dirty="0">
                <a:latin typeface="Century Gothic"/>
                <a:cs typeface="Calibri"/>
              </a:rPr>
              <a:t> – what if you knew you were going to die today?</a:t>
            </a:r>
          </a:p>
          <a:p>
            <a:endParaRPr lang="en-GB" sz="800" dirty="0">
              <a:latin typeface="Century Gothic"/>
              <a:cs typeface="Calibri"/>
            </a:endParaRPr>
          </a:p>
          <a:p>
            <a:r>
              <a:rPr lang="en-GB" b="1" dirty="0">
                <a:latin typeface="Century Gothic"/>
                <a:cs typeface="Calibri"/>
              </a:rPr>
              <a:t>Harry Potter series</a:t>
            </a:r>
            <a:r>
              <a:rPr lang="en-GB" dirty="0">
                <a:latin typeface="Century Gothic"/>
                <a:cs typeface="Calibri"/>
              </a:rPr>
              <a:t> – what if a boy discovers he's a famous wizard?</a:t>
            </a:r>
          </a:p>
          <a:p>
            <a:endParaRPr lang="en-GB" sz="800" dirty="0">
              <a:latin typeface="Century Gothic"/>
              <a:cs typeface="Calibri"/>
            </a:endParaRPr>
          </a:p>
          <a:p>
            <a:r>
              <a:rPr lang="en-GB" b="1" dirty="0">
                <a:latin typeface="Century Gothic"/>
                <a:cs typeface="Calibri"/>
              </a:rPr>
              <a:t>Peter Pan</a:t>
            </a:r>
            <a:r>
              <a:rPr lang="en-GB" dirty="0">
                <a:latin typeface="Century Gothic"/>
                <a:cs typeface="Calibri"/>
              </a:rPr>
              <a:t> – what if there was a magical land where children don’t grow up?</a:t>
            </a:r>
          </a:p>
          <a:p>
            <a:endParaRPr lang="en-GB" sz="800" dirty="0">
              <a:latin typeface="Century Gothic"/>
              <a:cs typeface="Calibri"/>
            </a:endParaRPr>
          </a:p>
          <a:p>
            <a:r>
              <a:rPr lang="en-GB" b="1" dirty="0">
                <a:latin typeface="Century Gothic"/>
                <a:cs typeface="Calibri"/>
              </a:rPr>
              <a:t>The Hunger Games</a:t>
            </a:r>
            <a:r>
              <a:rPr lang="en-GB" dirty="0">
                <a:latin typeface="Century Gothic"/>
                <a:cs typeface="Calibri"/>
              </a:rPr>
              <a:t> – what if children were sent to fight to the death for the entertainment of the elite?</a:t>
            </a:r>
          </a:p>
          <a:p>
            <a:endParaRPr lang="en-GB" sz="800" dirty="0">
              <a:latin typeface="Century Gothic"/>
              <a:cs typeface="Calibri"/>
            </a:endParaRPr>
          </a:p>
          <a:p>
            <a:r>
              <a:rPr lang="en-GB" b="1" dirty="0">
                <a:latin typeface="Century Gothic"/>
                <a:cs typeface="Calibri"/>
              </a:rPr>
              <a:t>Jurassic Park</a:t>
            </a:r>
            <a:r>
              <a:rPr lang="en-GB" dirty="0">
                <a:latin typeface="Century Gothic"/>
                <a:cs typeface="Calibri"/>
              </a:rPr>
              <a:t> – what if dinosaurs were brought back to life?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862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F88726-730E-F3E0-95F2-CBC5439FA787}"/>
              </a:ext>
            </a:extLst>
          </p:cNvPr>
          <p:cNvSpPr txBox="1"/>
          <p:nvPr/>
        </p:nvSpPr>
        <p:spPr>
          <a:xfrm>
            <a:off x="1143000" y="1100961"/>
            <a:ext cx="72700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 dirty="0">
                <a:latin typeface="Century Gothic"/>
                <a:cs typeface="Calibri"/>
              </a:rPr>
              <a:t>Elements of Speculative Fiction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1460FE-1009-BDAC-096D-572F89A448F6}"/>
              </a:ext>
            </a:extLst>
          </p:cNvPr>
          <p:cNvSpPr txBox="1"/>
          <p:nvPr/>
        </p:nvSpPr>
        <p:spPr>
          <a:xfrm>
            <a:off x="1142999" y="1916518"/>
            <a:ext cx="7270011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latin typeface="Century Gothic"/>
                <a:cs typeface="Calibri"/>
              </a:rPr>
              <a:t>Now you have some examples of speculative fiction novels, think about what they have in common. </a:t>
            </a:r>
          </a:p>
          <a:p>
            <a:pPr algn="ctr"/>
            <a:endParaRPr lang="en-GB" sz="2800" dirty="0">
              <a:latin typeface="Century Gothic"/>
              <a:cs typeface="Calibri"/>
            </a:endParaRPr>
          </a:p>
          <a:p>
            <a:pPr algn="ctr"/>
            <a:r>
              <a:rPr lang="en-GB" sz="2800" dirty="0">
                <a:latin typeface="Century Gothic"/>
                <a:cs typeface="Calibri"/>
              </a:rPr>
              <a:t>What elements are present in speculative fiction?</a:t>
            </a:r>
          </a:p>
          <a:p>
            <a:pPr algn="ctr"/>
            <a:endParaRPr lang="en-GB" sz="2800" dirty="0">
              <a:latin typeface="Century Gothic"/>
              <a:cs typeface="Calibri"/>
            </a:endParaRPr>
          </a:p>
          <a:p>
            <a:pPr algn="ctr"/>
            <a:r>
              <a:rPr lang="en-GB" sz="2800" dirty="0">
                <a:latin typeface="Century Gothic"/>
                <a:cs typeface="Calibri"/>
              </a:rPr>
              <a:t>You could think about themes, settings, characters or plot points.</a:t>
            </a:r>
          </a:p>
        </p:txBody>
      </p:sp>
    </p:spTree>
    <p:extLst>
      <p:ext uri="{BB962C8B-B14F-4D97-AF65-F5344CB8AC3E}">
        <p14:creationId xmlns:p14="http://schemas.microsoft.com/office/powerpoint/2010/main" val="2606590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4837D7-5E4A-3528-4129-0E0CD86EEBCF}"/>
              </a:ext>
            </a:extLst>
          </p:cNvPr>
          <p:cNvSpPr txBox="1"/>
          <p:nvPr/>
        </p:nvSpPr>
        <p:spPr>
          <a:xfrm>
            <a:off x="915580" y="980065"/>
            <a:ext cx="7270011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latin typeface="Century Gothic"/>
                <a:cs typeface="Calibri"/>
              </a:rPr>
              <a:t>Here's our list. Did you get any of these? Are there any that you thought of that we missed?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73F995-BF34-4BAF-FCCF-EE35E557CC82}"/>
              </a:ext>
            </a:extLst>
          </p:cNvPr>
          <p:cNvSpPr txBox="1"/>
          <p:nvPr/>
        </p:nvSpPr>
        <p:spPr>
          <a:xfrm>
            <a:off x="632636" y="2480042"/>
            <a:ext cx="8131248" cy="42165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Magic</a:t>
            </a: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Alternate realities or parallel universes</a:t>
            </a: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Future or advanced technology</a:t>
            </a: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Supernatural phenomena</a:t>
            </a: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Alien life</a:t>
            </a: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Reimagining historical events</a:t>
            </a:r>
            <a:endParaRPr lang="en-US" sz="2400" dirty="0">
              <a:latin typeface="Century Gothic"/>
              <a:cs typeface="Calibri"/>
            </a:endParaRP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Good vs evil</a:t>
            </a:r>
            <a:endParaRPr lang="en-US" sz="2400" dirty="0">
              <a:latin typeface="Century Gothic"/>
              <a:cs typeface="Calibri"/>
            </a:endParaRP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Future of humanity</a:t>
            </a:r>
            <a:endParaRPr lang="en-US" sz="2400" dirty="0">
              <a:latin typeface="Century Gothic"/>
              <a:cs typeface="Calibri"/>
            </a:endParaRP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Superpowers</a:t>
            </a:r>
            <a:endParaRPr lang="en-US" sz="2400" dirty="0">
              <a:latin typeface="Century Gothic"/>
              <a:cs typeface="Calibri"/>
            </a:endParaRPr>
          </a:p>
          <a:p>
            <a:pPr marL="285750" indent="-285750" algn="ctr"/>
            <a:r>
              <a:rPr lang="en-GB" sz="2400" dirty="0">
                <a:latin typeface="Century Gothic"/>
                <a:cs typeface="Calibri"/>
              </a:rPr>
              <a:t>Ordinary people in extraordinary circumstances</a:t>
            </a:r>
            <a:endParaRPr lang="en-GB" dirty="0"/>
          </a:p>
          <a:p>
            <a:pPr algn="ctr"/>
            <a:endParaRPr lang="en-GB" sz="28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9487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763826-9B74-ED40-F375-B825DB963241}"/>
              </a:ext>
            </a:extLst>
          </p:cNvPr>
          <p:cNvSpPr txBox="1"/>
          <p:nvPr/>
        </p:nvSpPr>
        <p:spPr>
          <a:xfrm>
            <a:off x="940980" y="920798"/>
            <a:ext cx="72700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 dirty="0">
                <a:latin typeface="Century Gothic"/>
                <a:cs typeface="Calibri"/>
              </a:rPr>
              <a:t>Writing a Mini Saga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98B8C-93B3-D8D6-E1C2-95E48334B03B}"/>
              </a:ext>
            </a:extLst>
          </p:cNvPr>
          <p:cNvSpPr txBox="1"/>
          <p:nvPr/>
        </p:nvSpPr>
        <p:spPr>
          <a:xfrm>
            <a:off x="1142999" y="1597541"/>
            <a:ext cx="7270011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latin typeface="Century Gothic"/>
                <a:cs typeface="Calibri"/>
              </a:rPr>
              <a:t>You'll be writing your speculative fiction in the form of a mini saga. 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r>
              <a:rPr lang="en-GB" sz="2400" dirty="0">
                <a:latin typeface="Century Gothic"/>
                <a:cs typeface="Calibri"/>
              </a:rPr>
              <a:t>A mini saga is a story told in 100 words. There are three golden rules you need to stick to:</a:t>
            </a:r>
            <a:endParaRPr lang="en-US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entury Gothic"/>
                <a:cs typeface="Calibri"/>
              </a:rPr>
              <a:t>Be original! You can be inspired by other stories, but the plot must be entirely your own.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entury Gothic"/>
                <a:cs typeface="Calibri"/>
              </a:rPr>
              <a:t>Keep to the 100-word limit – every word counts!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400" dirty="0">
                <a:latin typeface="Century Gothic"/>
                <a:cs typeface="Calibri"/>
              </a:rPr>
              <a:t>Remember that mini sagas still need to have a beginning, a middle and an end.</a:t>
            </a:r>
          </a:p>
          <a:p>
            <a:pPr algn="ctr"/>
            <a:endParaRPr lang="en-GB" sz="28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1991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1DE37E-DB00-0589-3276-4D3FE95EDC64}"/>
              </a:ext>
            </a:extLst>
          </p:cNvPr>
          <p:cNvSpPr txBox="1"/>
          <p:nvPr/>
        </p:nvSpPr>
        <p:spPr>
          <a:xfrm>
            <a:off x="940980" y="1293332"/>
            <a:ext cx="72700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 dirty="0">
                <a:latin typeface="Century Gothic"/>
                <a:cs typeface="Calibri"/>
              </a:rPr>
              <a:t>Exploring Plot Ideas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BFED6A-1F3F-2351-D186-66DF32C90CB9}"/>
              </a:ext>
            </a:extLst>
          </p:cNvPr>
          <p:cNvSpPr txBox="1"/>
          <p:nvPr/>
        </p:nvSpPr>
        <p:spPr>
          <a:xfrm>
            <a:off x="1142999" y="1905885"/>
            <a:ext cx="7270011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latin typeface="Century Gothic"/>
                <a:cs typeface="Calibri"/>
              </a:rPr>
              <a:t>There are 8 postcards around your classroom. 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r>
              <a:rPr lang="en-GB" sz="2400" dirty="0">
                <a:latin typeface="Century Gothic"/>
                <a:cs typeface="Calibri"/>
              </a:rPr>
              <a:t>Each one has a story starter – a short sentence that you can use to start or inspire your story. 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r>
              <a:rPr lang="en-GB" sz="2400" b="1" u="sng" dirty="0">
                <a:latin typeface="Century Gothic"/>
                <a:cs typeface="Calibri"/>
              </a:rPr>
              <a:t>When your teacher tells you to,</a:t>
            </a:r>
            <a:r>
              <a:rPr lang="en-GB" sz="2400" dirty="0">
                <a:latin typeface="Century Gothic"/>
                <a:cs typeface="Calibri"/>
              </a:rPr>
              <a:t> get up and look around for the postcards. Read them all carefully and consider each one before moving to the next.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pPr algn="ctr"/>
            <a:endParaRPr lang="en-GB" sz="28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814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306783-19DE-6583-5210-7D0F785A6AD9}"/>
              </a:ext>
            </a:extLst>
          </p:cNvPr>
          <p:cNvSpPr txBox="1"/>
          <p:nvPr/>
        </p:nvSpPr>
        <p:spPr>
          <a:xfrm>
            <a:off x="1218610" y="1758508"/>
            <a:ext cx="6655980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latin typeface="Century Gothic"/>
              </a:rPr>
              <a:t>Which story starter sparks an idea for a story in your mind? </a:t>
            </a:r>
            <a:endParaRPr lang="en-GB" dirty="0">
              <a:latin typeface="Calibri" panose="020F0502020204030204"/>
              <a:cs typeface="Calibri" panose="020F0502020204030204"/>
            </a:endParaRPr>
          </a:p>
          <a:p>
            <a:endParaRPr lang="en-GB" sz="2400" dirty="0">
              <a:latin typeface="Century Gothic"/>
            </a:endParaRPr>
          </a:p>
          <a:p>
            <a:r>
              <a:rPr lang="en-GB" sz="2400" dirty="0">
                <a:latin typeface="Century Gothic"/>
              </a:rPr>
              <a:t>Choose your favourite and mark which one you have chosen on your planning sheet.</a:t>
            </a:r>
            <a:endParaRPr lang="en-GB" dirty="0">
              <a:latin typeface="Calibri" panose="020F0502020204030204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r>
              <a:rPr lang="en-GB" sz="2400" dirty="0">
                <a:latin typeface="Century Gothic"/>
                <a:cs typeface="Calibri"/>
              </a:rPr>
              <a:t>Take a moment to re-read it and think about the character and setting it suggests to you. </a:t>
            </a:r>
          </a:p>
        </p:txBody>
      </p:sp>
    </p:spTree>
    <p:extLst>
      <p:ext uri="{BB962C8B-B14F-4D97-AF65-F5344CB8AC3E}">
        <p14:creationId xmlns:p14="http://schemas.microsoft.com/office/powerpoint/2010/main" val="111564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AEEF87-D8D3-7B31-33DF-027217BCA9B0}"/>
              </a:ext>
            </a:extLst>
          </p:cNvPr>
          <p:cNvSpPr txBox="1"/>
          <p:nvPr/>
        </p:nvSpPr>
        <p:spPr>
          <a:xfrm>
            <a:off x="940980" y="1157865"/>
            <a:ext cx="72700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 dirty="0">
                <a:latin typeface="Century Gothic"/>
                <a:cs typeface="Calibri"/>
              </a:rPr>
              <a:t>Planning Your Mini Saga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98AC5-7360-30E9-701D-30BC950389FF}"/>
              </a:ext>
            </a:extLst>
          </p:cNvPr>
          <p:cNvSpPr txBox="1"/>
          <p:nvPr/>
        </p:nvSpPr>
        <p:spPr>
          <a:xfrm>
            <a:off x="1142999" y="2041352"/>
            <a:ext cx="7270011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latin typeface="Century Gothic"/>
                <a:cs typeface="Calibri"/>
              </a:rPr>
              <a:t>Complete the rest of your planning sheet. </a:t>
            </a:r>
            <a:endParaRPr lang="en-US" dirty="0"/>
          </a:p>
          <a:p>
            <a:endParaRPr lang="en-GB" sz="2400" dirty="0">
              <a:latin typeface="Century Gothic"/>
              <a:cs typeface="Calibri"/>
            </a:endParaRPr>
          </a:p>
          <a:p>
            <a:r>
              <a:rPr lang="en-GB" sz="2400" dirty="0">
                <a:latin typeface="Century Gothic"/>
                <a:cs typeface="Calibri"/>
              </a:rPr>
              <a:t>Remember you will only have 100 words to tell your story, so make sure you don't add in too many characters or plot points. 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r>
              <a:rPr lang="en-GB" sz="2400" dirty="0">
                <a:latin typeface="Century Gothic"/>
                <a:cs typeface="Calibri"/>
              </a:rPr>
              <a:t>What are the consequences of the glitch in your story? Does it get fixed, or does your character have to adapt to the new reality?</a:t>
            </a: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pPr algn="ctr"/>
            <a:endParaRPr lang="en-GB" sz="28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3472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198AC5-7360-30E9-701D-30BC950389FF}"/>
              </a:ext>
            </a:extLst>
          </p:cNvPr>
          <p:cNvSpPr txBox="1"/>
          <p:nvPr/>
        </p:nvSpPr>
        <p:spPr>
          <a:xfrm>
            <a:off x="968939" y="1214965"/>
            <a:ext cx="7270011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Century Gothic"/>
                <a:ea typeface="Calibri"/>
                <a:cs typeface="Calibri"/>
              </a:rPr>
              <a:t>It’s nearly time to get writing, but before you start, here are some tips for writing a whole story in just 100 words:</a:t>
            </a:r>
          </a:p>
          <a:p>
            <a:endParaRPr lang="en-US" sz="2400" dirty="0">
              <a:latin typeface="Century Gothic"/>
              <a:ea typeface="Calibri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latin typeface="Century Gothic"/>
                <a:ea typeface="Calibri"/>
                <a:cs typeface="Calibri"/>
              </a:rPr>
              <a:t>Contract words e.g. </a:t>
            </a:r>
            <a:r>
              <a:rPr lang="en-US" sz="2400" i="1" dirty="0">
                <a:latin typeface="Century Gothic"/>
                <a:ea typeface="Calibri"/>
                <a:cs typeface="Calibri"/>
              </a:rPr>
              <a:t>it is</a:t>
            </a:r>
            <a:r>
              <a:rPr lang="en-US" sz="2400" dirty="0">
                <a:latin typeface="Century Gothic"/>
                <a:ea typeface="Calibri"/>
                <a:cs typeface="Calibri"/>
              </a:rPr>
              <a:t> becomes </a:t>
            </a:r>
            <a:r>
              <a:rPr lang="en-US" sz="2400" i="1" dirty="0">
                <a:latin typeface="Century Gothic"/>
                <a:ea typeface="Calibri"/>
                <a:cs typeface="Calibri"/>
              </a:rPr>
              <a:t>it’s</a:t>
            </a:r>
            <a:r>
              <a:rPr lang="en-US" sz="2400" dirty="0">
                <a:latin typeface="Century Gothic"/>
                <a:ea typeface="Calibri"/>
                <a:cs typeface="Calibri"/>
              </a:rPr>
              <a:t>  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entury Gothic"/>
                <a:ea typeface="Calibri"/>
                <a:cs typeface="Calibri"/>
              </a:rPr>
              <a:t>Start as close to the end of the story as possible – dive right into the action!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entury Gothic"/>
                <a:ea typeface="Calibri"/>
                <a:cs typeface="Calibri"/>
              </a:rPr>
              <a:t>Cut out unnecessary words e.g.</a:t>
            </a:r>
            <a:r>
              <a:rPr lang="en-US" sz="2400" i="1" dirty="0">
                <a:latin typeface="Century Gothic"/>
                <a:ea typeface="Calibri"/>
                <a:cs typeface="Calibri"/>
              </a:rPr>
              <a:t> And then when I arrived I…</a:t>
            </a:r>
            <a:r>
              <a:rPr lang="en-US" sz="2400" dirty="0">
                <a:latin typeface="Century Gothic"/>
                <a:ea typeface="Calibri"/>
                <a:cs typeface="Calibri"/>
              </a:rPr>
              <a:t> becomes </a:t>
            </a:r>
            <a:r>
              <a:rPr lang="en-US" sz="2400" i="1" dirty="0">
                <a:latin typeface="Century Gothic"/>
                <a:ea typeface="Calibri"/>
                <a:cs typeface="Calibri"/>
              </a:rPr>
              <a:t>Arriving, I...</a:t>
            </a:r>
            <a:endParaRPr lang="en-US" sz="2400" dirty="0">
              <a:latin typeface="Century Gothic"/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entury Gothic"/>
                <a:ea typeface="Calibri"/>
                <a:cs typeface="Calibri"/>
              </a:rPr>
              <a:t>Are there any actions or images that can be expressed in fewer words? E.g. </a:t>
            </a:r>
            <a:r>
              <a:rPr lang="en-US" sz="2400" i="1" dirty="0">
                <a:latin typeface="Century Gothic"/>
                <a:ea typeface="Calibri"/>
                <a:cs typeface="Calibri"/>
              </a:rPr>
              <a:t>I ran fast</a:t>
            </a:r>
            <a:r>
              <a:rPr lang="en-US" sz="2400" dirty="0">
                <a:latin typeface="Century Gothic"/>
                <a:ea typeface="Calibri"/>
                <a:cs typeface="Calibri"/>
              </a:rPr>
              <a:t> becomes </a:t>
            </a:r>
            <a:r>
              <a:rPr lang="en-US" sz="2400" i="1" dirty="0">
                <a:latin typeface="Century Gothic"/>
                <a:ea typeface="Calibri"/>
                <a:cs typeface="Calibri"/>
              </a:rPr>
              <a:t>I sprinted</a:t>
            </a:r>
            <a:endParaRPr lang="en-GB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18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AEEF87-D8D3-7B31-33DF-027217BCA9B0}"/>
              </a:ext>
            </a:extLst>
          </p:cNvPr>
          <p:cNvSpPr txBox="1"/>
          <p:nvPr/>
        </p:nvSpPr>
        <p:spPr>
          <a:xfrm>
            <a:off x="1118780" y="1039331"/>
            <a:ext cx="72700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 dirty="0">
                <a:latin typeface="Century Gothic"/>
                <a:cs typeface="Calibri"/>
              </a:rPr>
              <a:t>Get Writing!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98AC5-7360-30E9-701D-30BC950389FF}"/>
              </a:ext>
            </a:extLst>
          </p:cNvPr>
          <p:cNvSpPr txBox="1"/>
          <p:nvPr/>
        </p:nvSpPr>
        <p:spPr>
          <a:xfrm>
            <a:off x="724194" y="1639087"/>
            <a:ext cx="7737842" cy="65864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Century Gothic"/>
                <a:ea typeface="Calibri"/>
                <a:cs typeface="Calibri"/>
              </a:rPr>
              <a:t>Here’s a reminder of the three golden rules of mini saga writing:</a:t>
            </a:r>
            <a:endParaRPr lang="en-US" dirty="0"/>
          </a:p>
          <a:p>
            <a:endParaRPr lang="en-US" sz="2400" dirty="0">
              <a:latin typeface="Century Gothic"/>
              <a:ea typeface="Calibri"/>
              <a:cs typeface="Calibri"/>
            </a:endParaRPr>
          </a:p>
          <a:p>
            <a:pPr marL="400050" lvl="1" indent="-457200"/>
            <a:r>
              <a:rPr lang="en-US" sz="2200" dirty="0">
                <a:latin typeface="Century Gothic"/>
                <a:ea typeface="Calibri"/>
                <a:cs typeface="Calibri"/>
              </a:rPr>
              <a:t>1. Be original! You can be inspired by other stories, but the plot must be entirely your own!</a:t>
            </a:r>
          </a:p>
          <a:p>
            <a:pPr marL="914400" lvl="1" indent="-457200"/>
            <a:endParaRPr lang="en-US" sz="2200" dirty="0">
              <a:latin typeface="Century Gothic"/>
              <a:ea typeface="Calibri"/>
              <a:cs typeface="Calibri"/>
            </a:endParaRPr>
          </a:p>
          <a:p>
            <a:pPr marL="0" lvl="1"/>
            <a:r>
              <a:rPr lang="en-US" sz="2200" dirty="0">
                <a:latin typeface="Century Gothic"/>
                <a:ea typeface="Calibri"/>
                <a:cs typeface="Calibri"/>
              </a:rPr>
              <a:t>2. Keep to the 100-word limit – every word counts!</a:t>
            </a:r>
            <a:endParaRPr lang="en-US" sz="2200" dirty="0">
              <a:ea typeface="Calibri"/>
              <a:cs typeface="Calibri"/>
            </a:endParaRPr>
          </a:p>
          <a:p>
            <a:pPr lvl="1"/>
            <a:endParaRPr lang="en-US" sz="2200" dirty="0">
              <a:latin typeface="Century Gothic"/>
              <a:ea typeface="Calibri"/>
              <a:cs typeface="Calibri"/>
            </a:endParaRPr>
          </a:p>
          <a:p>
            <a:pPr marL="342900" lvl="1" indent="-342900"/>
            <a:r>
              <a:rPr lang="en-US" sz="2200" dirty="0">
                <a:latin typeface="Century Gothic"/>
                <a:ea typeface="Calibri"/>
                <a:cs typeface="Calibri"/>
              </a:rPr>
              <a:t>3. Remember that mini sagas still need to have a beginning, a middle and an end.</a:t>
            </a:r>
            <a:endParaRPr lang="en-GB" sz="2200" dirty="0">
              <a:latin typeface="Calibri" panose="020F0502020204030204"/>
              <a:ea typeface="Calibri"/>
              <a:cs typeface="Calibri"/>
            </a:endParaRPr>
          </a:p>
          <a:p>
            <a:pPr marL="342900" lvl="1" indent="-342900"/>
            <a:endParaRPr lang="en-GB" sz="2400" dirty="0">
              <a:latin typeface="Century Gothic"/>
              <a:cs typeface="Calibri"/>
            </a:endParaRPr>
          </a:p>
          <a:p>
            <a:pPr marL="0" lvl="1" algn="ctr"/>
            <a:r>
              <a:rPr lang="en-GB" sz="2400" dirty="0">
                <a:latin typeface="Century Gothic"/>
                <a:cs typeface="Calibri"/>
              </a:rPr>
              <a:t>Write out your story in rough first, so you can see where you need to make cuts or change parts.</a:t>
            </a:r>
            <a:endParaRPr lang="en-GB" dirty="0">
              <a:ea typeface="Calibri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pPr algn="ctr"/>
            <a:endParaRPr lang="en-GB" sz="28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3082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AEEF87-D8D3-7B31-33DF-027217BCA9B0}"/>
              </a:ext>
            </a:extLst>
          </p:cNvPr>
          <p:cNvSpPr txBox="1"/>
          <p:nvPr/>
        </p:nvSpPr>
        <p:spPr>
          <a:xfrm>
            <a:off x="940980" y="1293332"/>
            <a:ext cx="72700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 dirty="0">
                <a:latin typeface="Century Gothic"/>
                <a:cs typeface="Calibri"/>
              </a:rPr>
              <a:t>It's Peer Assessment 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98AC5-7360-30E9-701D-30BC950389FF}"/>
              </a:ext>
            </a:extLst>
          </p:cNvPr>
          <p:cNvSpPr txBox="1"/>
          <p:nvPr/>
        </p:nvSpPr>
        <p:spPr>
          <a:xfrm>
            <a:off x="707065" y="2171109"/>
            <a:ext cx="7737842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Century Gothic"/>
                <a:ea typeface="Calibri"/>
                <a:cs typeface="Calibri"/>
              </a:rPr>
              <a:t>Share your work with a partner. </a:t>
            </a:r>
          </a:p>
          <a:p>
            <a:pPr algn="ctr"/>
            <a:endParaRPr lang="en-US" sz="2400" dirty="0">
              <a:latin typeface="Century Gothic"/>
              <a:ea typeface="Calibri"/>
              <a:cs typeface="Calibri"/>
            </a:endParaRPr>
          </a:p>
          <a:p>
            <a:pPr algn="ctr"/>
            <a:r>
              <a:rPr lang="en-US" sz="2400" dirty="0">
                <a:latin typeface="Century Gothic"/>
                <a:ea typeface="Calibri"/>
                <a:cs typeface="Calibri"/>
              </a:rPr>
              <a:t>They will let you know what they liked about your mini saga, and give you a suggestion on how it could be improved, or if you need help cutting it down to 100 words, and spotting any mistakes.</a:t>
            </a:r>
          </a:p>
          <a:p>
            <a:pPr algn="ctr"/>
            <a:endParaRPr lang="en-US" sz="2400" dirty="0">
              <a:latin typeface="Century Gothic"/>
              <a:ea typeface="Calibri"/>
              <a:cs typeface="Calibri"/>
            </a:endParaRPr>
          </a:p>
          <a:p>
            <a:pPr marL="0" algn="ctr"/>
            <a:r>
              <a:rPr lang="en-US" sz="2400" dirty="0">
                <a:latin typeface="Century Gothic"/>
                <a:ea typeface="Calibri"/>
                <a:cs typeface="Calibri"/>
              </a:rPr>
              <a:t>Then you do the same for them.</a:t>
            </a:r>
            <a:endParaRPr lang="en-US" dirty="0">
              <a:latin typeface="Century Gothic"/>
              <a:ea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pPr algn="ctr"/>
            <a:endParaRPr lang="en-GB" sz="28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7489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Glitch Powerpoint Middle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AEEF87-D8D3-7B31-33DF-027217BCA9B0}"/>
              </a:ext>
            </a:extLst>
          </p:cNvPr>
          <p:cNvSpPr txBox="1"/>
          <p:nvPr/>
        </p:nvSpPr>
        <p:spPr>
          <a:xfrm>
            <a:off x="940980" y="1394932"/>
            <a:ext cx="727001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b="1" dirty="0">
                <a:latin typeface="Century Gothic"/>
                <a:cs typeface="Calibri"/>
              </a:rPr>
              <a:t>Submit Your 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98AC5-7360-30E9-701D-30BC950389FF}"/>
              </a:ext>
            </a:extLst>
          </p:cNvPr>
          <p:cNvSpPr txBox="1"/>
          <p:nvPr/>
        </p:nvSpPr>
        <p:spPr>
          <a:xfrm>
            <a:off x="1354667" y="2408176"/>
            <a:ext cx="6815667" cy="4955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latin typeface="Century Gothic"/>
                <a:ea typeface="Calibri"/>
                <a:cs typeface="Calibri"/>
              </a:rPr>
              <a:t>Make sure your name is on your work.</a:t>
            </a:r>
            <a:endParaRPr lang="en-US" dirty="0"/>
          </a:p>
          <a:p>
            <a:pPr algn="ctr"/>
            <a:endParaRPr lang="en-US" sz="2400" dirty="0">
              <a:latin typeface="Century Gothic"/>
              <a:ea typeface="Calibri"/>
              <a:cs typeface="Calibri"/>
            </a:endParaRPr>
          </a:p>
          <a:p>
            <a:pPr marL="627063" lvl="1" indent="-271463">
              <a:buFont typeface="Arial,Sans-Serif"/>
              <a:buChar char="•"/>
              <a:tabLst>
                <a:tab pos="804863" algn="l"/>
              </a:tabLst>
            </a:pPr>
            <a:r>
              <a:rPr lang="en-US" sz="2400" dirty="0">
                <a:latin typeface="Calibri"/>
                <a:ea typeface="Calibri"/>
                <a:cs typeface="Calibri"/>
              </a:rPr>
              <a:t>  </a:t>
            </a:r>
            <a:r>
              <a:rPr lang="en-US" sz="2400" dirty="0">
                <a:latin typeface="Century Gothic" pitchFamily="34" charset="0"/>
                <a:ea typeface="Calibri"/>
                <a:cs typeface="Calibri"/>
              </a:rPr>
              <a:t>Hand in your form if you’ve written </a:t>
            </a:r>
          </a:p>
          <a:p>
            <a:pPr marL="627063" lvl="1" indent="-271463">
              <a:tabLst>
                <a:tab pos="804863" algn="l"/>
              </a:tabLst>
            </a:pPr>
            <a:r>
              <a:rPr lang="en-US" sz="2400" dirty="0">
                <a:latin typeface="Century Gothic" pitchFamily="34" charset="0"/>
                <a:ea typeface="Calibri"/>
                <a:cs typeface="Calibri"/>
              </a:rPr>
              <a:t>		it on paper</a:t>
            </a:r>
          </a:p>
          <a:p>
            <a:pPr marL="627063" lvl="1" indent="-271463">
              <a:buFont typeface="Arial,Sans-Serif"/>
              <a:buChar char="•"/>
              <a:tabLst>
                <a:tab pos="804863" algn="l"/>
              </a:tabLst>
            </a:pPr>
            <a:r>
              <a:rPr lang="en-US" sz="2400" dirty="0">
                <a:latin typeface="Century Gothic" pitchFamily="34" charset="0"/>
                <a:ea typeface="Calibri"/>
                <a:cs typeface="Calibri"/>
              </a:rPr>
              <a:t>  Email or upload to your teacher if 	you've typed it</a:t>
            </a:r>
          </a:p>
          <a:p>
            <a:pPr marL="627063" lvl="1" indent="-271463">
              <a:buFont typeface="Arial,Sans-Serif"/>
              <a:buChar char="•"/>
              <a:tabLst>
                <a:tab pos="804863" algn="l"/>
              </a:tabLst>
            </a:pPr>
            <a:r>
              <a:rPr lang="en-US" sz="2400" dirty="0">
                <a:latin typeface="Century Gothic" pitchFamily="34" charset="0"/>
                <a:ea typeface="Calibri"/>
                <a:cs typeface="Calibri"/>
              </a:rPr>
              <a:t>  Submit your work if using the Online </a:t>
            </a:r>
          </a:p>
          <a:p>
            <a:pPr marL="627063" lvl="1" indent="-271463">
              <a:tabLst>
                <a:tab pos="804863" algn="l"/>
              </a:tabLst>
            </a:pPr>
            <a:r>
              <a:rPr lang="en-US" sz="2400" dirty="0">
                <a:latin typeface="Century Gothic" pitchFamily="34" charset="0"/>
                <a:ea typeface="Calibri"/>
                <a:cs typeface="Calibri"/>
              </a:rPr>
              <a:t>		Writing Portal</a:t>
            </a:r>
            <a:endParaRPr lang="en-US" dirty="0">
              <a:latin typeface="Century Gothic" pitchFamily="34" charset="0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endParaRPr lang="en-GB" sz="2400" dirty="0">
              <a:latin typeface="Century Gothic"/>
              <a:cs typeface="Calibri"/>
            </a:endParaRPr>
          </a:p>
          <a:p>
            <a:pPr algn="ctr"/>
            <a:endParaRPr lang="en-GB" sz="2800" dirty="0">
              <a:latin typeface="Century Gothic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6877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Glitch Powerpoint Endjp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518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994</Words>
  <Application>Microsoft Office PowerPoint</Application>
  <PresentationFormat>On-screen Show (4:3)</PresentationFormat>
  <Paragraphs>125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Arial,Sans-Serif</vt:lpstr>
      <vt:lpstr>Calibri</vt:lpstr>
      <vt:lpstr>Calibri Light</vt:lpstr>
      <vt:lpstr>Century Gothic</vt:lpstr>
      <vt:lpstr>Roboto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Lynsey Evans</dc:creator>
  <cp:lastModifiedBy>Lynsey Evans</cp:lastModifiedBy>
  <cp:revision>389</cp:revision>
  <dcterms:created xsi:type="dcterms:W3CDTF">2013-07-15T20:26:40Z</dcterms:created>
  <dcterms:modified xsi:type="dcterms:W3CDTF">2025-03-28T09:40:40Z</dcterms:modified>
</cp:coreProperties>
</file>